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7" r:id="rId6"/>
    <p:sldId id="258" r:id="rId7"/>
    <p:sldId id="260" r:id="rId8"/>
    <p:sldId id="267" r:id="rId9"/>
    <p:sldId id="261" r:id="rId10"/>
    <p:sldId id="262" r:id="rId11"/>
    <p:sldId id="263" r:id="rId12"/>
    <p:sldId id="264" r:id="rId13"/>
    <p:sldId id="265" r:id="rId14"/>
    <p:sldId id="266" r:id="rId1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415" userDrawn="1">
          <p15:clr>
            <a:srgbClr val="A4A3A4"/>
          </p15:clr>
        </p15:guide>
        <p15:guide id="4" pos="27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4A18E6-609B-4CC4-B49D-433E08B8D482}" v="2" dt="2023-01-18T16:36:02.192"/>
    <p1510:client id="{40DCA6D5-B03D-4794-AEA2-FEAE589A9F8A}" v="2" dt="2023-01-17T18:54:54.8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58" d="100"/>
          <a:sy n="58" d="100"/>
        </p:scale>
        <p:origin x="964" y="84"/>
      </p:cViewPr>
      <p:guideLst>
        <p:guide orient="horz" pos="2160"/>
        <p:guide pos="3840"/>
        <p:guide pos="415"/>
        <p:guide pos="277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urgeois, Brigitte" userId="S::58648@icf.com::70566595-f6e8-474b-8666-e4bb103320a6" providerId="AD" clId="Web-{EE85E366-E7C3-1DDF-254D-6899D365259B}"/>
    <pc:docChg chg="modSld">
      <pc:chgData name="Bourgeois, Brigitte" userId="S::58648@icf.com::70566595-f6e8-474b-8666-e4bb103320a6" providerId="AD" clId="Web-{EE85E366-E7C3-1DDF-254D-6899D365259B}" dt="2023-01-13T15:27:35.604" v="1"/>
      <pc:docMkLst>
        <pc:docMk/>
      </pc:docMkLst>
      <pc:sldChg chg="modSp">
        <pc:chgData name="Bourgeois, Brigitte" userId="S::58648@icf.com::70566595-f6e8-474b-8666-e4bb103320a6" providerId="AD" clId="Web-{EE85E366-E7C3-1DDF-254D-6899D365259B}" dt="2023-01-13T15:27:35.604" v="1"/>
        <pc:sldMkLst>
          <pc:docMk/>
          <pc:sldMk cId="3116270145" sldId="265"/>
        </pc:sldMkLst>
        <pc:picChg chg="mod">
          <ac:chgData name="Bourgeois, Brigitte" userId="S::58648@icf.com::70566595-f6e8-474b-8666-e4bb103320a6" providerId="AD" clId="Web-{EE85E366-E7C3-1DDF-254D-6899D365259B}" dt="2023-01-13T15:27:25.432" v="0"/>
          <ac:picMkLst>
            <pc:docMk/>
            <pc:sldMk cId="3116270145" sldId="265"/>
            <ac:picMk id="6" creationId="{1D2BDA95-EE4D-5F6C-99AE-261BCD781F5E}"/>
          </ac:picMkLst>
        </pc:picChg>
        <pc:picChg chg="mod">
          <ac:chgData name="Bourgeois, Brigitte" userId="S::58648@icf.com::70566595-f6e8-474b-8666-e4bb103320a6" providerId="AD" clId="Web-{EE85E366-E7C3-1DDF-254D-6899D365259B}" dt="2023-01-13T15:27:35.604" v="1"/>
          <ac:picMkLst>
            <pc:docMk/>
            <pc:sldMk cId="3116270145" sldId="265"/>
            <ac:picMk id="8" creationId="{4F574BE5-2B51-5BF8-7857-F5B541FAEAE1}"/>
          </ac:picMkLst>
        </pc:picChg>
      </pc:sldChg>
    </pc:docChg>
  </pc:docChgLst>
  <pc:docChgLst>
    <pc:chgData name="Lorandi, Federica" userId="4e3865d9-1f84-402d-b0f4-451128ee72ff" providerId="ADAL" clId="{164A18E6-609B-4CC4-B49D-433E08B8D482}"/>
    <pc:docChg chg="modSld sldOrd">
      <pc:chgData name="Lorandi, Federica" userId="4e3865d9-1f84-402d-b0f4-451128ee72ff" providerId="ADAL" clId="{164A18E6-609B-4CC4-B49D-433E08B8D482}" dt="2023-01-18T16:36:02.186" v="9" actId="20577"/>
      <pc:docMkLst>
        <pc:docMk/>
      </pc:docMkLst>
      <pc:sldChg chg="modSp mod ord">
        <pc:chgData name="Lorandi, Federica" userId="4e3865d9-1f84-402d-b0f4-451128ee72ff" providerId="ADAL" clId="{164A18E6-609B-4CC4-B49D-433E08B8D482}" dt="2023-01-18T16:35:26.179" v="7" actId="108"/>
        <pc:sldMkLst>
          <pc:docMk/>
          <pc:sldMk cId="1904366266" sldId="258"/>
        </pc:sldMkLst>
        <pc:spChg chg="mod">
          <ac:chgData name="Lorandi, Federica" userId="4e3865d9-1f84-402d-b0f4-451128ee72ff" providerId="ADAL" clId="{164A18E6-609B-4CC4-B49D-433E08B8D482}" dt="2023-01-18T16:35:26.179" v="7" actId="108"/>
          <ac:spMkLst>
            <pc:docMk/>
            <pc:sldMk cId="1904366266" sldId="258"/>
            <ac:spMk id="3" creationId="{CFEF13BE-FFD7-0979-59A3-7F43748B9931}"/>
          </ac:spMkLst>
        </pc:spChg>
        <pc:spChg chg="mod">
          <ac:chgData name="Lorandi, Federica" userId="4e3865d9-1f84-402d-b0f4-451128ee72ff" providerId="ADAL" clId="{164A18E6-609B-4CC4-B49D-433E08B8D482}" dt="2023-01-18T16:35:14.169" v="5" actId="108"/>
          <ac:spMkLst>
            <pc:docMk/>
            <pc:sldMk cId="1904366266" sldId="258"/>
            <ac:spMk id="5" creationId="{E745AEB3-B0F3-1DC0-077A-46F42B4D095F}"/>
          </ac:spMkLst>
        </pc:spChg>
      </pc:sldChg>
      <pc:sldChg chg="modSp mod">
        <pc:chgData name="Lorandi, Federica" userId="4e3865d9-1f84-402d-b0f4-451128ee72ff" providerId="ADAL" clId="{164A18E6-609B-4CC4-B49D-433E08B8D482}" dt="2023-01-18T16:35:53.451" v="8" actId="20577"/>
        <pc:sldMkLst>
          <pc:docMk/>
          <pc:sldMk cId="2670973217" sldId="264"/>
        </pc:sldMkLst>
        <pc:spChg chg="mod">
          <ac:chgData name="Lorandi, Federica" userId="4e3865d9-1f84-402d-b0f4-451128ee72ff" providerId="ADAL" clId="{164A18E6-609B-4CC4-B49D-433E08B8D482}" dt="2023-01-18T16:35:53.451" v="8" actId="20577"/>
          <ac:spMkLst>
            <pc:docMk/>
            <pc:sldMk cId="2670973217" sldId="264"/>
            <ac:spMk id="5" creationId="{E745AEB3-B0F3-1DC0-077A-46F42B4D095F}"/>
          </ac:spMkLst>
        </pc:spChg>
      </pc:sldChg>
      <pc:sldChg chg="modSp mod">
        <pc:chgData name="Lorandi, Federica" userId="4e3865d9-1f84-402d-b0f4-451128ee72ff" providerId="ADAL" clId="{164A18E6-609B-4CC4-B49D-433E08B8D482}" dt="2023-01-18T16:36:02.186" v="9" actId="20577"/>
        <pc:sldMkLst>
          <pc:docMk/>
          <pc:sldMk cId="1289720174" sldId="266"/>
        </pc:sldMkLst>
        <pc:spChg chg="mod">
          <ac:chgData name="Lorandi, Federica" userId="4e3865d9-1f84-402d-b0f4-451128ee72ff" providerId="ADAL" clId="{164A18E6-609B-4CC4-B49D-433E08B8D482}" dt="2023-01-18T16:36:02.186" v="9" actId="20577"/>
          <ac:spMkLst>
            <pc:docMk/>
            <pc:sldMk cId="1289720174" sldId="266"/>
            <ac:spMk id="3" creationId="{CA770F46-4250-4062-07DC-DEE274EA0BDD}"/>
          </ac:spMkLst>
        </pc:spChg>
      </pc:sldChg>
    </pc:docChg>
  </pc:docChgLst>
  <pc:docChgLst>
    <pc:chgData name="Fernagut, Marianne" userId="S::n105280@icf.com::75633493-710f-472f-8923-f5d67c423749" providerId="AD" clId="Web-{40DCA6D5-B03D-4794-AEA2-FEAE589A9F8A}"/>
    <pc:docChg chg="modSld">
      <pc:chgData name="Fernagut, Marianne" userId="S::n105280@icf.com::75633493-710f-472f-8923-f5d67c423749" providerId="AD" clId="Web-{40DCA6D5-B03D-4794-AEA2-FEAE589A9F8A}" dt="2023-01-17T18:54:54.816" v="1" actId="20577"/>
      <pc:docMkLst>
        <pc:docMk/>
      </pc:docMkLst>
      <pc:sldChg chg="modSp">
        <pc:chgData name="Fernagut, Marianne" userId="S::n105280@icf.com::75633493-710f-472f-8923-f5d67c423749" providerId="AD" clId="Web-{40DCA6D5-B03D-4794-AEA2-FEAE589A9F8A}" dt="2023-01-17T18:54:54.816" v="1" actId="20577"/>
        <pc:sldMkLst>
          <pc:docMk/>
          <pc:sldMk cId="2670973217" sldId="264"/>
        </pc:sldMkLst>
        <pc:spChg chg="mod">
          <ac:chgData name="Fernagut, Marianne" userId="S::n105280@icf.com::75633493-710f-472f-8923-f5d67c423749" providerId="AD" clId="Web-{40DCA6D5-B03D-4794-AEA2-FEAE589A9F8A}" dt="2023-01-17T18:54:54.816" v="1" actId="20577"/>
          <ac:spMkLst>
            <pc:docMk/>
            <pc:sldMk cId="2670973217" sldId="264"/>
            <ac:spMk id="5" creationId="{E745AEB3-B0F3-1DC0-077A-46F42B4D095F}"/>
          </ac:spMkLst>
        </pc:spChg>
      </pc:sldChg>
    </pc:docChg>
  </pc:docChgLst>
  <pc:docChgLst>
    <pc:chgData name="Bourgeois, Brigitte" userId="70566595-f6e8-474b-8666-e4bb103320a6" providerId="ADAL" clId="{AEFD93D2-929E-FA48-9D88-74CE0DB339CA}"/>
    <pc:docChg chg="modSld">
      <pc:chgData name="Bourgeois, Brigitte" userId="70566595-f6e8-474b-8666-e4bb103320a6" providerId="ADAL" clId="{AEFD93D2-929E-FA48-9D88-74CE0DB339CA}" dt="2023-01-16T16:12:42.284" v="6" actId="14100"/>
      <pc:docMkLst>
        <pc:docMk/>
      </pc:docMkLst>
      <pc:sldChg chg="modSp mod">
        <pc:chgData name="Bourgeois, Brigitte" userId="70566595-f6e8-474b-8666-e4bb103320a6" providerId="ADAL" clId="{AEFD93D2-929E-FA48-9D88-74CE0DB339CA}" dt="2023-01-16T16:12:42.284" v="6" actId="14100"/>
        <pc:sldMkLst>
          <pc:docMk/>
          <pc:sldMk cId="1184158353" sldId="257"/>
        </pc:sldMkLst>
        <pc:spChg chg="mod">
          <ac:chgData name="Bourgeois, Brigitte" userId="70566595-f6e8-474b-8666-e4bb103320a6" providerId="ADAL" clId="{AEFD93D2-929E-FA48-9D88-74CE0DB339CA}" dt="2023-01-16T16:12:42.284" v="6" actId="14100"/>
          <ac:spMkLst>
            <pc:docMk/>
            <pc:sldMk cId="1184158353" sldId="257"/>
            <ac:spMk id="17" creationId="{FA69BAD9-E04D-C5B8-1F7E-539754A075AE}"/>
          </ac:spMkLst>
        </pc:spChg>
      </pc:sldChg>
      <pc:sldChg chg="modSp mod">
        <pc:chgData name="Bourgeois, Brigitte" userId="70566595-f6e8-474b-8666-e4bb103320a6" providerId="ADAL" clId="{AEFD93D2-929E-FA48-9D88-74CE0DB339CA}" dt="2023-01-16T15:25:23.125" v="5" actId="14826"/>
        <pc:sldMkLst>
          <pc:docMk/>
          <pc:sldMk cId="3116270145" sldId="265"/>
        </pc:sldMkLst>
        <pc:picChg chg="mod">
          <ac:chgData name="Bourgeois, Brigitte" userId="70566595-f6e8-474b-8666-e4bb103320a6" providerId="ADAL" clId="{AEFD93D2-929E-FA48-9D88-74CE0DB339CA}" dt="2023-01-16T15:25:08.614" v="3" actId="14826"/>
          <ac:picMkLst>
            <pc:docMk/>
            <pc:sldMk cId="3116270145" sldId="265"/>
            <ac:picMk id="6" creationId="{1D2BDA95-EE4D-5F6C-99AE-261BCD781F5E}"/>
          </ac:picMkLst>
        </pc:picChg>
        <pc:picChg chg="mod">
          <ac:chgData name="Bourgeois, Brigitte" userId="70566595-f6e8-474b-8666-e4bb103320a6" providerId="ADAL" clId="{AEFD93D2-929E-FA48-9D88-74CE0DB339CA}" dt="2023-01-16T15:25:23.125" v="5" actId="14826"/>
          <ac:picMkLst>
            <pc:docMk/>
            <pc:sldMk cId="3116270145" sldId="265"/>
            <ac:picMk id="8" creationId="{4F574BE5-2B51-5BF8-7857-F5B541FAEAE1}"/>
          </ac:picMkLst>
        </pc:picChg>
      </pc:sldChg>
    </pc:docChg>
  </pc:docChgLst>
  <pc:docChgLst>
    <pc:chgData name="Bourgeois, Brigitte" userId="S::58648@icf.com::70566595-f6e8-474b-8666-e4bb103320a6" providerId="AD" clId="Web-{51AD62B3-D143-539A-C390-3648BFB59511}"/>
    <pc:docChg chg="modSld">
      <pc:chgData name="Bourgeois, Brigitte" userId="S::58648@icf.com::70566595-f6e8-474b-8666-e4bb103320a6" providerId="AD" clId="Web-{51AD62B3-D143-539A-C390-3648BFB59511}" dt="2023-01-16T15:24:35.110" v="3"/>
      <pc:docMkLst>
        <pc:docMk/>
      </pc:docMkLst>
      <pc:sldChg chg="addSp delSp">
        <pc:chgData name="Bourgeois, Brigitte" userId="S::58648@icf.com::70566595-f6e8-474b-8666-e4bb103320a6" providerId="AD" clId="Web-{51AD62B3-D143-539A-C390-3648BFB59511}" dt="2023-01-16T15:24:35.110" v="3"/>
        <pc:sldMkLst>
          <pc:docMk/>
          <pc:sldMk cId="3116270145" sldId="265"/>
        </pc:sldMkLst>
        <pc:inkChg chg="add del">
          <ac:chgData name="Bourgeois, Brigitte" userId="S::58648@icf.com::70566595-f6e8-474b-8666-e4bb103320a6" providerId="AD" clId="Web-{51AD62B3-D143-539A-C390-3648BFB59511}" dt="2023-01-16T15:24:31.078" v="1"/>
          <ac:inkMkLst>
            <pc:docMk/>
            <pc:sldMk cId="3116270145" sldId="265"/>
            <ac:inkMk id="4" creationId="{0BA6E4E5-3C85-72BF-87FC-CA2DD00D4BD6}"/>
          </ac:inkMkLst>
        </pc:inkChg>
        <pc:inkChg chg="add del">
          <ac:chgData name="Bourgeois, Brigitte" userId="S::58648@icf.com::70566595-f6e8-474b-8666-e4bb103320a6" providerId="AD" clId="Web-{51AD62B3-D143-539A-C390-3648BFB59511}" dt="2023-01-16T15:24:35.110" v="3"/>
          <ac:inkMkLst>
            <pc:docMk/>
            <pc:sldMk cId="3116270145" sldId="265"/>
            <ac:inkMk id="7" creationId="{1D78A85D-2292-265B-9346-02148AD40135}"/>
          </ac:inkMkLst>
        </pc:ink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8F971B-E52F-2F1B-AC31-1806362AC60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518B0F8-B602-E34D-7E3B-8F5F3E52FD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6A30E4B-4094-8DB6-ACE9-191F546DDD2D}"/>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5CA67286-A210-74B6-F37D-0567EA726DE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B9D2AC7-A5E9-C7C2-4004-F962BB5B3C40}"/>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3262437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C8B6A0-9D75-65D8-0B09-79373789480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31E96AE-E8C1-62A7-B4C1-7DCFC9C7E5E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5B2EB30-DF7B-CD9F-0EA2-39BF9D812A3A}"/>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EA2CA894-76CF-C97F-0E45-268193EC87E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F610555-E0BC-42AB-D77F-8BF3589D9173}"/>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4015901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E52F9E2-B2E9-B09A-37CE-1D87F0B09A8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2C1C7CE-670F-95B3-08E3-FDB6A848E1F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19AA3F9-F892-2D40-B484-6288BC31A53F}"/>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EEB276F9-43A6-3C46-C0DA-E77682D8183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9EEC00F-C5C0-D2F3-7E99-493434BD4DA5}"/>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2902048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10CFF6-C114-C3F9-D5BC-9F5E7B764BE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0AAE09F-A643-8B23-DD3A-BC6A237007B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14D47D8-E311-737C-7293-72E36680F075}"/>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D34C035B-EFD7-5D2C-34D3-0EC0261E0D8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4908375-5408-E825-28CB-CE14A70C0A22}"/>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1063706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D4A479-4F1B-5989-9B44-69040236AA2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DE156D0-1F9E-17B6-5EDA-81AB0223ED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83BF7EB-EDC4-0E70-F7CC-E31B1321C73B}"/>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7A1A1369-7C38-CB9E-E912-1DFB0A7CB3E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E9C2036-A971-8E6E-6185-AAE49AB30256}"/>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4235992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CEA7FD-886C-58F1-AC04-100AAD38BE5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9CAB6C6-F95F-CF1A-2C1B-87FA589CA2C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C66F322-C92C-2732-465C-F6A7A7CBC6D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C9FD788-8878-2265-1501-CE815C70D2C5}"/>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6" name="Espace réservé du pied de page 5">
            <a:extLst>
              <a:ext uri="{FF2B5EF4-FFF2-40B4-BE49-F238E27FC236}">
                <a16:creationId xmlns:a16="http://schemas.microsoft.com/office/drawing/2014/main" id="{8D095A1F-482B-516D-E408-00231F4058B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853DE12-B19A-709C-BBB9-BCF43BC15075}"/>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93826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0FA30E-6DAD-87A8-2682-399C65E5B1E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826F774-6498-C14E-C0D4-4B9BA3C3EF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C8917BF-0931-F049-111A-B5DDE755396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C7E2C0E-FD0B-AFA4-3695-1246BB519C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4FCA9E9-A462-0481-796B-4A3EAD90D9F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FBAEC8D-D0DE-5B34-FEB0-6507B538BE18}"/>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8" name="Espace réservé du pied de page 7">
            <a:extLst>
              <a:ext uri="{FF2B5EF4-FFF2-40B4-BE49-F238E27FC236}">
                <a16:creationId xmlns:a16="http://schemas.microsoft.com/office/drawing/2014/main" id="{BC8BA1CE-2584-28D9-A093-4A17AD09C40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9736A7F-4252-1407-0AB7-53E40205D9B4}"/>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53093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72FE0A-808B-39BD-C7B3-2E815613D04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352F7B2-2D64-DB8F-6D9C-AB606C670869}"/>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4" name="Espace réservé du pied de page 3">
            <a:extLst>
              <a:ext uri="{FF2B5EF4-FFF2-40B4-BE49-F238E27FC236}">
                <a16:creationId xmlns:a16="http://schemas.microsoft.com/office/drawing/2014/main" id="{52D5F447-622D-54C4-7E50-88D82D662F9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A2F4004-C91D-10F5-5441-1BDE5D8D7D62}"/>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3324093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6D9EA5B-DD3F-598F-2BBA-4D5DE2AF0216}"/>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3" name="Espace réservé du pied de page 2">
            <a:extLst>
              <a:ext uri="{FF2B5EF4-FFF2-40B4-BE49-F238E27FC236}">
                <a16:creationId xmlns:a16="http://schemas.microsoft.com/office/drawing/2014/main" id="{8F1E412D-05B0-7D59-B7A2-62B1C87EE86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C6456D5-AF49-3224-35CC-8AC4E562C37E}"/>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751238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D8DAEF-0F36-0A9B-52B9-6256DC08B31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ECFC006-F0DB-9861-FA19-B5C58E5CF0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A08F9BA-E9EC-7053-692D-1A14627A33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0CB797D-E96A-25EA-4D50-7C0D2B4A0013}"/>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6" name="Espace réservé du pied de page 5">
            <a:extLst>
              <a:ext uri="{FF2B5EF4-FFF2-40B4-BE49-F238E27FC236}">
                <a16:creationId xmlns:a16="http://schemas.microsoft.com/office/drawing/2014/main" id="{1F708334-15BE-51B3-9395-D889A84D4FA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24B9217-A033-066B-FFBC-C82BE678C958}"/>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1872552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578A5B-B7F6-430C-F5D0-EE876DBF10D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2E0F714-D574-927F-14EF-C86C48D35D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54E7E50C-DCBC-23E9-BB71-80C7AA55D2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66CB556-1E3C-D89E-E649-F80824F943F5}"/>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6" name="Espace réservé du pied de page 5">
            <a:extLst>
              <a:ext uri="{FF2B5EF4-FFF2-40B4-BE49-F238E27FC236}">
                <a16:creationId xmlns:a16="http://schemas.microsoft.com/office/drawing/2014/main" id="{761CCA50-09C8-5586-D80A-919BAF5AD57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884161C-EEF4-98EB-97E6-3D07B65A1B8A}"/>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2782409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34B2C02-82B1-B1BF-9FC4-45D593D3DB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6118190-F306-8E87-6EE8-64583B79D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1B6D25B-4B45-1460-D9F1-BE63A04586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8B8636-430B-1F47-ACB3-CF99DC933950}"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7849761D-439B-0091-D5D4-ED28EE612C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09B8328-D406-CF18-8FC6-63AF0C97E1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0A3731-E0C7-244C-AA4D-4903473F50C1}" type="slidenum">
              <a:rPr lang="fr-FR" smtClean="0"/>
              <a:t>‹#›</a:t>
            </a:fld>
            <a:endParaRPr lang="fr-FR"/>
          </a:p>
        </p:txBody>
      </p:sp>
    </p:spTree>
    <p:extLst>
      <p:ext uri="{BB962C8B-B14F-4D97-AF65-F5344CB8AC3E}">
        <p14:creationId xmlns:p14="http://schemas.microsoft.com/office/powerpoint/2010/main" val="3760471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civil-protection-humanitarian-aid.ec.europa.eu/" TargetMode="External"/><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eueducationinmotion.vice.com/"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93616F4E-43A1-320E-0280-E4832BAB2427}"/>
              </a:ext>
            </a:extLst>
          </p:cNvPr>
          <p:cNvPicPr>
            <a:picLocks noChangeAspect="1"/>
          </p:cNvPicPr>
          <p:nvPr/>
        </p:nvPicPr>
        <p:blipFill rotWithShape="1">
          <a:blip r:embed="rId2"/>
          <a:srcRect l="9201" t="11738" b="11650"/>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4F2DBC9-3FB6-27B8-8066-4E8D39C36861}"/>
              </a:ext>
            </a:extLst>
          </p:cNvPr>
          <p:cNvSpPr/>
          <p:nvPr/>
        </p:nvSpPr>
        <p:spPr>
          <a:xfrm>
            <a:off x="6095999" y="0"/>
            <a:ext cx="6096001" cy="6858000"/>
          </a:xfrm>
          <a:prstGeom prst="rect">
            <a:avLst/>
          </a:prstGeom>
          <a:solidFill>
            <a:schemeClr val="tx1">
              <a:alpha val="5336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B0780A23-AC03-E279-D7B8-9A080A4CA73C}"/>
              </a:ext>
            </a:extLst>
          </p:cNvPr>
          <p:cNvPicPr>
            <a:picLocks noChangeAspect="1"/>
          </p:cNvPicPr>
          <p:nvPr/>
        </p:nvPicPr>
        <p:blipFill>
          <a:blip r:embed="rId3"/>
          <a:stretch>
            <a:fillRect/>
          </a:stretch>
        </p:blipFill>
        <p:spPr>
          <a:xfrm>
            <a:off x="6112030" y="2537541"/>
            <a:ext cx="6063937" cy="734669"/>
          </a:xfrm>
          <a:prstGeom prst="rect">
            <a:avLst/>
          </a:prstGeom>
        </p:spPr>
      </p:pic>
      <p:sp>
        <p:nvSpPr>
          <p:cNvPr id="8" name="ZoneTexte 7">
            <a:extLst>
              <a:ext uri="{FF2B5EF4-FFF2-40B4-BE49-F238E27FC236}">
                <a16:creationId xmlns:a16="http://schemas.microsoft.com/office/drawing/2014/main" id="{A83FC757-D03B-791C-098E-89056AC037DC}"/>
              </a:ext>
            </a:extLst>
          </p:cNvPr>
          <p:cNvSpPr txBox="1"/>
          <p:nvPr/>
        </p:nvSpPr>
        <p:spPr>
          <a:xfrm>
            <a:off x="6155404" y="4695773"/>
            <a:ext cx="6093500" cy="369332"/>
          </a:xfrm>
          <a:prstGeom prst="rect">
            <a:avLst/>
          </a:prstGeom>
          <a:noFill/>
        </p:spPr>
        <p:txBody>
          <a:bodyPr wrap="square">
            <a:spAutoFit/>
          </a:bodyPr>
          <a:lstStyle/>
          <a:p>
            <a:r>
              <a:rPr lang="en-GB" sz="1800" dirty="0" err="1">
                <a:solidFill>
                  <a:schemeClr val="bg1"/>
                </a:solidFill>
              </a:rPr>
              <a:t>Informācija</a:t>
            </a:r>
            <a:r>
              <a:rPr lang="en-GB" sz="1800" dirty="0">
                <a:solidFill>
                  <a:schemeClr val="bg1"/>
                </a:solidFill>
              </a:rPr>
              <a:t> </a:t>
            </a:r>
            <a:r>
              <a:rPr lang="en-GB" sz="1800" dirty="0" err="1">
                <a:solidFill>
                  <a:schemeClr val="bg1"/>
                </a:solidFill>
              </a:rPr>
              <a:t>izglītības</a:t>
            </a:r>
            <a:r>
              <a:rPr lang="en-GB" sz="1800" dirty="0">
                <a:solidFill>
                  <a:schemeClr val="bg1"/>
                </a:solidFill>
              </a:rPr>
              <a:t> </a:t>
            </a:r>
            <a:r>
              <a:rPr lang="en-GB" sz="1800" dirty="0" err="1">
                <a:solidFill>
                  <a:schemeClr val="bg1"/>
                </a:solidFill>
              </a:rPr>
              <a:t>iestādēm</a:t>
            </a:r>
            <a:r>
              <a:rPr lang="en-GB" sz="1800" dirty="0">
                <a:solidFill>
                  <a:schemeClr val="bg1"/>
                </a:solidFill>
              </a:rPr>
              <a:t> un </a:t>
            </a:r>
            <a:r>
              <a:rPr lang="en-GB" sz="1800" dirty="0" err="1">
                <a:solidFill>
                  <a:schemeClr val="bg1"/>
                </a:solidFill>
              </a:rPr>
              <a:t>pasniedzējiem</a:t>
            </a:r>
            <a:r>
              <a:rPr lang="en-GB" sz="1800" dirty="0">
                <a:solidFill>
                  <a:schemeClr val="bg1"/>
                </a:solidFill>
              </a:rPr>
              <a:t> </a:t>
            </a:r>
          </a:p>
        </p:txBody>
      </p:sp>
      <p:sp>
        <p:nvSpPr>
          <p:cNvPr id="12" name="ZoneTexte 11">
            <a:extLst>
              <a:ext uri="{FF2B5EF4-FFF2-40B4-BE49-F238E27FC236}">
                <a16:creationId xmlns:a16="http://schemas.microsoft.com/office/drawing/2014/main" id="{4F0406A9-1EB6-36A4-839B-A7F371030C35}"/>
              </a:ext>
            </a:extLst>
          </p:cNvPr>
          <p:cNvSpPr txBox="1"/>
          <p:nvPr/>
        </p:nvSpPr>
        <p:spPr>
          <a:xfrm>
            <a:off x="6112030" y="3429000"/>
            <a:ext cx="5221991" cy="954107"/>
          </a:xfrm>
          <a:prstGeom prst="rect">
            <a:avLst/>
          </a:prstGeom>
          <a:noFill/>
        </p:spPr>
        <p:txBody>
          <a:bodyPr wrap="square" rtlCol="0">
            <a:spAutoFit/>
          </a:bodyPr>
          <a:lstStyle/>
          <a:p>
            <a:r>
              <a:rPr lang="en-US" sz="2800" b="1" dirty="0">
                <a:solidFill>
                  <a:schemeClr val="bg1"/>
                </a:solidFill>
                <a:cs typeface="Arial" panose="020B0604020202020204" pitchFamily="34" charset="0"/>
              </a:rPr>
              <a:t>ES </a:t>
            </a:r>
            <a:r>
              <a:rPr lang="en-US" sz="2800" b="1" dirty="0" err="1">
                <a:solidFill>
                  <a:schemeClr val="bg1"/>
                </a:solidFill>
                <a:cs typeface="Arial" panose="020B0604020202020204" pitchFamily="34" charset="0"/>
              </a:rPr>
              <a:t>loma</a:t>
            </a:r>
            <a:r>
              <a:rPr lang="en-US" sz="2800" b="1" dirty="0">
                <a:solidFill>
                  <a:schemeClr val="bg1"/>
                </a:solidFill>
                <a:cs typeface="Arial" panose="020B0604020202020204" pitchFamily="34" charset="0"/>
              </a:rPr>
              <a:t> </a:t>
            </a:r>
            <a:r>
              <a:rPr lang="en-US" sz="2800" b="1" dirty="0" err="1">
                <a:solidFill>
                  <a:schemeClr val="bg1"/>
                </a:solidFill>
                <a:cs typeface="Arial" panose="020B0604020202020204" pitchFamily="34" charset="0"/>
              </a:rPr>
              <a:t>humānās</a:t>
            </a:r>
            <a:r>
              <a:rPr lang="en-US" sz="2800" b="1" dirty="0">
                <a:solidFill>
                  <a:schemeClr val="bg1"/>
                </a:solidFill>
                <a:cs typeface="Arial" panose="020B0604020202020204" pitchFamily="34" charset="0"/>
              </a:rPr>
              <a:t> </a:t>
            </a:r>
            <a:r>
              <a:rPr lang="en-US" sz="2800" b="1" dirty="0" err="1">
                <a:solidFill>
                  <a:schemeClr val="bg1"/>
                </a:solidFill>
                <a:cs typeface="Arial" panose="020B0604020202020204" pitchFamily="34" charset="0"/>
              </a:rPr>
              <a:t>palīdzības</a:t>
            </a:r>
            <a:r>
              <a:rPr lang="en-US" sz="2800" b="1" dirty="0">
                <a:solidFill>
                  <a:schemeClr val="bg1"/>
                </a:solidFill>
                <a:cs typeface="Arial" panose="020B0604020202020204" pitchFamily="34" charset="0"/>
              </a:rPr>
              <a:t> </a:t>
            </a:r>
            <a:r>
              <a:rPr lang="en-US" sz="2800" b="1" dirty="0" err="1">
                <a:solidFill>
                  <a:schemeClr val="bg1"/>
                </a:solidFill>
                <a:cs typeface="Arial" panose="020B0604020202020204" pitchFamily="34" charset="0"/>
              </a:rPr>
              <a:t>operācijās</a:t>
            </a:r>
            <a:r>
              <a:rPr lang="en-US" sz="2800" b="1" dirty="0">
                <a:solidFill>
                  <a:schemeClr val="bg1"/>
                </a:solidFill>
                <a:cs typeface="Arial" panose="020B0604020202020204" pitchFamily="34" charset="0"/>
              </a:rPr>
              <a:t> </a:t>
            </a:r>
            <a:endParaRPr lang="fr-FR" sz="2800" dirty="0">
              <a:solidFill>
                <a:schemeClr val="bg1"/>
              </a:solidFill>
              <a:cs typeface="Arial" panose="020B0604020202020204" pitchFamily="34" charset="0"/>
            </a:endParaRPr>
          </a:p>
        </p:txBody>
      </p:sp>
      <p:pic>
        <p:nvPicPr>
          <p:cNvPr id="16" name="Image 15">
            <a:extLst>
              <a:ext uri="{FF2B5EF4-FFF2-40B4-BE49-F238E27FC236}">
                <a16:creationId xmlns:a16="http://schemas.microsoft.com/office/drawing/2014/main" id="{A9974A29-7912-7576-DA6D-B6778F979916}"/>
              </a:ext>
            </a:extLst>
          </p:cNvPr>
          <p:cNvPicPr>
            <a:picLocks noChangeAspect="1"/>
          </p:cNvPicPr>
          <p:nvPr/>
        </p:nvPicPr>
        <p:blipFill>
          <a:blip r:embed="rId4"/>
          <a:stretch>
            <a:fillRect/>
          </a:stretch>
        </p:blipFill>
        <p:spPr>
          <a:xfrm>
            <a:off x="11084031" y="332544"/>
            <a:ext cx="785913" cy="711065"/>
          </a:xfrm>
          <a:prstGeom prst="rect">
            <a:avLst/>
          </a:prstGeom>
        </p:spPr>
      </p:pic>
    </p:spTree>
    <p:extLst>
      <p:ext uri="{BB962C8B-B14F-4D97-AF65-F5344CB8AC3E}">
        <p14:creationId xmlns:p14="http://schemas.microsoft.com/office/powerpoint/2010/main" val="93891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45AEB3-B0F3-1DC0-077A-46F42B4D095F}"/>
              </a:ext>
            </a:extLst>
          </p:cNvPr>
          <p:cNvSpPr txBox="1">
            <a:spLocks/>
          </p:cNvSpPr>
          <p:nvPr/>
        </p:nvSpPr>
        <p:spPr>
          <a:xfrm>
            <a:off x="230819" y="1675248"/>
            <a:ext cx="6462944" cy="439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000" dirty="0">
                <a:latin typeface="Calibri Light" panose="020F0302020204030204" pitchFamily="34" charset="0"/>
                <a:cs typeface="Calibri Light" panose="020F0302020204030204" pitchFamily="34" charset="0"/>
              </a:rPr>
            </a:br>
            <a:r>
              <a:rPr lang="lv-LV" sz="2000" dirty="0">
                <a:latin typeface="Calibri Light" panose="020F0302020204030204" pitchFamily="34" charset="0"/>
                <a:cs typeface="Calibri Light" panose="020F0302020204030204" pitchFamily="34" charset="0"/>
              </a:rPr>
              <a:t>Lūdzu, dalieties ar šiem informatīvajiem materiāliem savos sociālo mediju kanālos vai informatīvajos materiālos, kā arī izdrukājiet un izvietojiet plakātus uz saviem ziņojumu dēļiem. Par konkursu Jūs varat arī klātienē pastāstīt saviem studentiem. Droši pielāgojiet materiālus savām vajadzībām! </a:t>
            </a:r>
            <a:endParaRPr lang="en-GB" sz="2000" dirty="0">
              <a:latin typeface="Calibri Light" panose="020F0302020204030204" pitchFamily="34" charset="0"/>
              <a:cs typeface="Calibri Light" panose="020F0302020204030204" pitchFamily="34" charset="0"/>
            </a:endParaRPr>
          </a:p>
          <a:p>
            <a:endParaRPr lang="lv-LV" sz="2000" dirty="0">
              <a:latin typeface="Calibri Light" panose="020F0302020204030204" pitchFamily="34" charset="0"/>
              <a:cs typeface="Calibri Light" panose="020F0302020204030204" pitchFamily="34" charset="0"/>
            </a:endParaRPr>
          </a:p>
          <a:p>
            <a:r>
              <a:rPr lang="lv-LV" sz="2000" b="1" dirty="0">
                <a:latin typeface="Calibri Light" panose="020F0302020204030204" pitchFamily="34" charset="0"/>
                <a:cs typeface="Calibri Light" panose="020F0302020204030204" pitchFamily="34" charset="0"/>
              </a:rPr>
              <a:t>Mūsu materiāli: </a:t>
            </a:r>
          </a:p>
          <a:p>
            <a:r>
              <a:rPr lang="lv-LV" sz="2000" dirty="0">
                <a:latin typeface="Calibri Light" panose="020F0302020204030204" pitchFamily="34" charset="0"/>
                <a:cs typeface="Calibri Light" panose="020F0302020204030204" pitchFamily="34" charset="0"/>
              </a:rPr>
              <a:t> </a:t>
            </a:r>
          </a:p>
          <a:p>
            <a:pPr marL="342900" indent="-342900">
              <a:buFont typeface="Arial" panose="020B0604020202020204" pitchFamily="34" charset="0"/>
              <a:buChar char="•"/>
            </a:pPr>
            <a:r>
              <a:rPr lang="lv-LV" sz="2000" dirty="0">
                <a:latin typeface="Calibri Light" panose="020F0302020204030204" pitchFamily="34" charset="0"/>
                <a:cs typeface="Calibri Light" panose="020F0302020204030204" pitchFamily="34" charset="0"/>
              </a:rPr>
              <a:t>video konkursa baneris </a:t>
            </a:r>
          </a:p>
          <a:p>
            <a:pPr marL="342900" indent="-342900">
              <a:buFont typeface="Arial" panose="020B0604020202020204" pitchFamily="34" charset="0"/>
              <a:buChar char="•"/>
            </a:pPr>
            <a:r>
              <a:rPr lang="lv-LV" sz="2000" dirty="0">
                <a:latin typeface="Calibri Light" panose="020F0302020204030204" pitchFamily="34" charset="0"/>
                <a:cs typeface="Calibri Light" panose="020F0302020204030204" pitchFamily="34" charset="0"/>
              </a:rPr>
              <a:t>video konkursa plakāts </a:t>
            </a:r>
          </a:p>
          <a:p>
            <a:pPr marL="342900" indent="-342900">
              <a:buFont typeface="Arial" panose="020B0604020202020204" pitchFamily="34" charset="0"/>
              <a:buChar char="•"/>
            </a:pPr>
            <a:r>
              <a:rPr lang="lv-LV" sz="2000" dirty="0">
                <a:latin typeface="Calibri Light" panose="020F0302020204030204" pitchFamily="34" charset="0"/>
                <a:cs typeface="Calibri Light" panose="020F0302020204030204" pitchFamily="34" charset="0"/>
              </a:rPr>
              <a:t>sagatavotas sociālo mediju ziņas un vizuālie materiāli pielāgojamos kvadrātveida un taisnstūrveida ppt formātos. </a:t>
            </a:r>
          </a:p>
          <a:p>
            <a:endParaRPr lang="lv-LV" sz="2000" dirty="0">
              <a:latin typeface="Calibri Light" panose="020F0302020204030204" pitchFamily="34" charset="0"/>
              <a:cs typeface="Calibri Light" panose="020F0302020204030204" pitchFamily="34" charset="0"/>
            </a:endParaRPr>
          </a:p>
          <a:p>
            <a:r>
              <a:rPr lang="lv-LV" sz="2000" dirty="0">
                <a:latin typeface="Calibri Light" panose="020F0302020204030204" pitchFamily="34" charset="0"/>
                <a:cs typeface="Calibri Light" panose="020F0302020204030204" pitchFamily="34" charset="0"/>
              </a:rPr>
              <a:t> </a:t>
            </a:r>
          </a:p>
          <a:p>
            <a:r>
              <a:rPr lang="lv-LV" sz="2000" dirty="0">
                <a:latin typeface="Calibri Light" panose="020F0302020204030204" pitchFamily="34" charset="0"/>
                <a:cs typeface="Calibri Light" panose="020F0302020204030204" pitchFamily="34" charset="0"/>
              </a:rPr>
              <a:t>Tos var lejupielādēt no Rīkkopas. </a:t>
            </a:r>
            <a:endParaRPr lang="en-GB" sz="2000" dirty="0">
              <a:latin typeface="Calibri Light" panose="020F0302020204030204" pitchFamily="34" charset="0"/>
              <a:cs typeface="Calibri Light" panose="020F0302020204030204" pitchFamily="34" charset="0"/>
            </a:endParaRPr>
          </a:p>
        </p:txBody>
      </p:sp>
      <p:sp>
        <p:nvSpPr>
          <p:cNvPr id="2" name="Rectangle 1">
            <a:extLst>
              <a:ext uri="{FF2B5EF4-FFF2-40B4-BE49-F238E27FC236}">
                <a16:creationId xmlns:a16="http://schemas.microsoft.com/office/drawing/2014/main" id="{273DB859-EFB7-ECF5-16BC-79929DDE3982}"/>
              </a:ext>
            </a:extLst>
          </p:cNvPr>
          <p:cNvSpPr/>
          <p:nvPr/>
        </p:nvSpPr>
        <p:spPr>
          <a:xfrm>
            <a:off x="-44221" y="2"/>
            <a:ext cx="12236221" cy="14547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1">
            <a:extLst>
              <a:ext uri="{FF2B5EF4-FFF2-40B4-BE49-F238E27FC236}">
                <a16:creationId xmlns:a16="http://schemas.microsoft.com/office/drawing/2014/main" id="{CA770F46-4250-4062-07DC-DEE274EA0BDD}"/>
              </a:ext>
            </a:extLst>
          </p:cNvPr>
          <p:cNvSpPr txBox="1"/>
          <p:nvPr/>
        </p:nvSpPr>
        <p:spPr>
          <a:xfrm>
            <a:off x="305735" y="579041"/>
            <a:ext cx="7579729" cy="6309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500" b="1" dirty="0">
                <a:solidFill>
                  <a:srgbClr val="FFFFFF"/>
                </a:solidFill>
                <a:latin typeface="Calibri" panose="020F0502020204030204" pitchFamily="34" charset="0"/>
                <a:cs typeface="Calibri" panose="020F0502020204030204" pitchFamily="34" charset="0"/>
              </a:rPr>
              <a:t>7. </a:t>
            </a:r>
            <a:r>
              <a:rPr lang="en-GB" sz="3500" b="1" dirty="0" err="1">
                <a:solidFill>
                  <a:srgbClr val="FFFFFF"/>
                </a:solidFill>
                <a:latin typeface="Calibri" panose="020F0502020204030204" pitchFamily="34" charset="0"/>
                <a:cs typeface="Calibri" panose="020F0502020204030204" pitchFamily="34" charset="0"/>
              </a:rPr>
              <a:t>Palīdziet</a:t>
            </a:r>
            <a:r>
              <a:rPr lang="en-GB" sz="3500" b="1" dirty="0">
                <a:solidFill>
                  <a:srgbClr val="FFFFFF"/>
                </a:solidFill>
                <a:latin typeface="Calibri" panose="020F0502020204030204" pitchFamily="34" charset="0"/>
                <a:cs typeface="Calibri" panose="020F0502020204030204" pitchFamily="34" charset="0"/>
              </a:rPr>
              <a:t> mums </a:t>
            </a:r>
            <a:r>
              <a:rPr lang="en-GB" sz="3500" b="1" dirty="0" err="1">
                <a:solidFill>
                  <a:srgbClr val="FFFFFF"/>
                </a:solidFill>
                <a:latin typeface="Calibri" panose="020F0502020204030204" pitchFamily="34" charset="0"/>
                <a:cs typeface="Calibri" panose="020F0502020204030204" pitchFamily="34" charset="0"/>
              </a:rPr>
              <a:t>izplatīt</a:t>
            </a:r>
            <a:r>
              <a:rPr lang="en-GB" sz="3500" b="1" dirty="0">
                <a:solidFill>
                  <a:srgbClr val="FFFFFF"/>
                </a:solidFill>
                <a:latin typeface="Calibri" panose="020F0502020204030204" pitchFamily="34" charset="0"/>
                <a:cs typeface="Calibri" panose="020F0502020204030204" pitchFamily="34" charset="0"/>
              </a:rPr>
              <a:t> </a:t>
            </a:r>
            <a:r>
              <a:rPr lang="en-GB" sz="3500" b="1" dirty="0" err="1">
                <a:solidFill>
                  <a:srgbClr val="FFFFFF"/>
                </a:solidFill>
                <a:latin typeface="Calibri" panose="020F0502020204030204" pitchFamily="34" charset="0"/>
                <a:cs typeface="Calibri" panose="020F0502020204030204" pitchFamily="34" charset="0"/>
              </a:rPr>
              <a:t>šo</a:t>
            </a:r>
            <a:r>
              <a:rPr lang="en-GB" sz="3500" b="1" dirty="0">
                <a:solidFill>
                  <a:srgbClr val="FFFFFF"/>
                </a:solidFill>
                <a:latin typeface="Calibri" panose="020F0502020204030204" pitchFamily="34" charset="0"/>
                <a:cs typeface="Calibri" panose="020F0502020204030204" pitchFamily="34" charset="0"/>
              </a:rPr>
              <a:t> </a:t>
            </a:r>
            <a:r>
              <a:rPr lang="en-GB" sz="3500" b="1" dirty="0" err="1">
                <a:solidFill>
                  <a:srgbClr val="FFFFFF"/>
                </a:solidFill>
                <a:latin typeface="Calibri" panose="020F0502020204030204" pitchFamily="34" charset="0"/>
                <a:cs typeface="Calibri" panose="020F0502020204030204" pitchFamily="34" charset="0"/>
              </a:rPr>
              <a:t>informāciju</a:t>
            </a:r>
            <a:endParaRPr lang="en-GB" sz="3500" b="1" dirty="0">
              <a:solidFill>
                <a:srgbClr val="FFFFFF"/>
              </a:solidFill>
              <a:latin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1D2BDA95-EE4D-5F6C-99AE-261BCD781F5E}"/>
              </a:ext>
            </a:extLst>
          </p:cNvPr>
          <p:cNvPicPr>
            <a:picLocks noChangeAspect="1"/>
          </p:cNvPicPr>
          <p:nvPr/>
        </p:nvPicPr>
        <p:blipFill>
          <a:blip r:embed="rId2"/>
          <a:srcRect/>
          <a:stretch/>
        </p:blipFill>
        <p:spPr>
          <a:xfrm>
            <a:off x="8033415" y="0"/>
            <a:ext cx="3496825" cy="4946316"/>
          </a:xfrm>
          <a:prstGeom prst="rect">
            <a:avLst/>
          </a:prstGeom>
        </p:spPr>
      </p:pic>
      <p:pic>
        <p:nvPicPr>
          <p:cNvPr id="8" name="Image 7">
            <a:extLst>
              <a:ext uri="{FF2B5EF4-FFF2-40B4-BE49-F238E27FC236}">
                <a16:creationId xmlns:a16="http://schemas.microsoft.com/office/drawing/2014/main" id="{4F574BE5-2B51-5BF8-7857-F5B541FAEAE1}"/>
              </a:ext>
            </a:extLst>
          </p:cNvPr>
          <p:cNvPicPr>
            <a:picLocks noChangeAspect="1"/>
          </p:cNvPicPr>
          <p:nvPr/>
        </p:nvPicPr>
        <p:blipFill>
          <a:blip r:embed="rId3"/>
          <a:srcRect/>
          <a:stretch/>
        </p:blipFill>
        <p:spPr>
          <a:xfrm>
            <a:off x="6981489" y="5112542"/>
            <a:ext cx="4545269" cy="1171852"/>
          </a:xfrm>
          <a:prstGeom prst="rect">
            <a:avLst/>
          </a:prstGeom>
        </p:spPr>
      </p:pic>
    </p:spTree>
    <p:extLst>
      <p:ext uri="{BB962C8B-B14F-4D97-AF65-F5344CB8AC3E}">
        <p14:creationId xmlns:p14="http://schemas.microsoft.com/office/powerpoint/2010/main" val="3116270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624D64B-28CB-CCDC-225A-B4E03A7B641E}"/>
              </a:ext>
            </a:extLst>
          </p:cNvPr>
          <p:cNvPicPr>
            <a:picLocks noChangeAspect="1"/>
          </p:cNvPicPr>
          <p:nvPr/>
        </p:nvPicPr>
        <p:blipFill>
          <a:blip r:embed="rId2"/>
          <a:srcRect l="51" r="51"/>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F69B62E-C687-5D8F-9E14-8D0195E9DFBA}"/>
              </a:ext>
            </a:extLst>
          </p:cNvPr>
          <p:cNvSpPr/>
          <p:nvPr/>
        </p:nvSpPr>
        <p:spPr>
          <a:xfrm>
            <a:off x="6095999" y="0"/>
            <a:ext cx="6096001" cy="6858000"/>
          </a:xfrm>
          <a:prstGeom prst="rect">
            <a:avLst/>
          </a:prstGeom>
          <a:solidFill>
            <a:schemeClr val="tx1">
              <a:alpha val="5336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1">
            <a:extLst>
              <a:ext uri="{FF2B5EF4-FFF2-40B4-BE49-F238E27FC236}">
                <a16:creationId xmlns:a16="http://schemas.microsoft.com/office/drawing/2014/main" id="{CA770F46-4250-4062-07DC-DEE274EA0BDD}"/>
              </a:ext>
            </a:extLst>
          </p:cNvPr>
          <p:cNvSpPr txBox="1"/>
          <p:nvPr/>
        </p:nvSpPr>
        <p:spPr>
          <a:xfrm>
            <a:off x="6366455" y="577347"/>
            <a:ext cx="6096001" cy="60170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v-LV" sz="3000" b="1" dirty="0">
                <a:solidFill>
                  <a:srgbClr val="FFFFFF"/>
                </a:solidFill>
                <a:latin typeface="Calibri" panose="020F0502020204030204" pitchFamily="34" charset="0"/>
                <a:cs typeface="Calibri" panose="020F0502020204030204" pitchFamily="34" charset="0"/>
              </a:rPr>
              <a:t>Uzziniet vairāk </a:t>
            </a:r>
          </a:p>
          <a:p>
            <a:r>
              <a:rPr lang="lv-LV" sz="3000" b="1" dirty="0">
                <a:solidFill>
                  <a:srgbClr val="FFFFFF"/>
                </a:solidFill>
                <a:latin typeface="Calibri" panose="020F0502020204030204" pitchFamily="34" charset="0"/>
                <a:cs typeface="Calibri" panose="020F0502020204030204" pitchFamily="34" charset="0"/>
              </a:rPr>
              <a:t> </a:t>
            </a:r>
          </a:p>
          <a:p>
            <a:r>
              <a:rPr lang="lv-LV" sz="3000" b="1" dirty="0">
                <a:solidFill>
                  <a:srgbClr val="FFFFFF"/>
                </a:solidFill>
                <a:latin typeface="Calibri" panose="020F0502020204030204" pitchFamily="34" charset="0"/>
                <a:cs typeface="Calibri" panose="020F0502020204030204" pitchFamily="34" charset="0"/>
              </a:rPr>
              <a:t>Apmeklējiet DG ECHO tīmekļa vietni: </a:t>
            </a:r>
          </a:p>
          <a:p>
            <a:r>
              <a:rPr lang="lv-LV" sz="3000" b="1" dirty="0">
                <a:solidFill>
                  <a:srgbClr val="FFFFFF"/>
                </a:solidFill>
                <a:latin typeface="Calibri" panose="020F0502020204030204" pitchFamily="34" charset="0"/>
                <a:cs typeface="Calibri" panose="020F0502020204030204" pitchFamily="34" charset="0"/>
                <a:hlinkClick r:id="rId3"/>
              </a:rPr>
              <a:t>https://civil-protection-humanitarian-aid.ec.europa.</a:t>
            </a:r>
            <a:r>
              <a:rPr lang="lv-LV" sz="3000" b="1">
                <a:solidFill>
                  <a:srgbClr val="FFFFFF"/>
                </a:solidFill>
                <a:latin typeface="Calibri" panose="020F0502020204030204" pitchFamily="34" charset="0"/>
                <a:cs typeface="Calibri" panose="020F0502020204030204" pitchFamily="34" charset="0"/>
                <a:hlinkClick r:id="rId3"/>
              </a:rPr>
              <a:t>eu/</a:t>
            </a:r>
            <a:r>
              <a:rPr lang="en-GB" sz="3000" b="1">
                <a:solidFill>
                  <a:srgbClr val="FFFFFF"/>
                </a:solidFill>
                <a:latin typeface="Calibri" panose="020F0502020204030204" pitchFamily="34" charset="0"/>
                <a:cs typeface="Calibri" panose="020F0502020204030204" pitchFamily="34" charset="0"/>
              </a:rPr>
              <a:t> </a:t>
            </a:r>
            <a:r>
              <a:rPr lang="lv-LV" sz="3000" b="1">
                <a:solidFill>
                  <a:srgbClr val="FFFFFF"/>
                </a:solidFill>
                <a:latin typeface="Calibri" panose="020F0502020204030204" pitchFamily="34" charset="0"/>
                <a:cs typeface="Calibri" panose="020F0502020204030204" pitchFamily="34" charset="0"/>
              </a:rPr>
              <a:t>  </a:t>
            </a:r>
            <a:endParaRPr lang="lv-LV" sz="3000" b="1" dirty="0">
              <a:solidFill>
                <a:srgbClr val="FFFFFF"/>
              </a:solidFill>
              <a:latin typeface="Calibri" panose="020F0502020204030204" pitchFamily="34" charset="0"/>
              <a:cs typeface="Calibri" panose="020F0502020204030204" pitchFamily="34" charset="0"/>
            </a:endParaRPr>
          </a:p>
          <a:p>
            <a:r>
              <a:rPr lang="lv-LV" sz="3000" b="1" dirty="0">
                <a:solidFill>
                  <a:srgbClr val="FFFFFF"/>
                </a:solidFill>
                <a:latin typeface="Calibri" panose="020F0502020204030204" pitchFamily="34" charset="0"/>
                <a:cs typeface="Calibri" panose="020F0502020204030204" pitchFamily="34" charset="0"/>
              </a:rPr>
              <a:t> </a:t>
            </a:r>
          </a:p>
          <a:p>
            <a:r>
              <a:rPr lang="lv-LV" sz="3000" b="1" dirty="0">
                <a:solidFill>
                  <a:srgbClr val="FFFFFF"/>
                </a:solidFill>
                <a:latin typeface="Calibri" panose="020F0502020204030204" pitchFamily="34" charset="0"/>
                <a:cs typeface="Calibri" panose="020F0502020204030204" pitchFamily="34" charset="0"/>
              </a:rPr>
              <a:t>Sekojiet DG ECHO:  </a:t>
            </a:r>
          </a:p>
          <a:p>
            <a:r>
              <a:rPr lang="lv-LV" sz="3000" b="1" dirty="0">
                <a:solidFill>
                  <a:srgbClr val="FFFFFF"/>
                </a:solidFill>
                <a:latin typeface="Calibri" panose="020F0502020204030204" pitchFamily="34" charset="0"/>
                <a:cs typeface="Calibri" panose="020F0502020204030204" pitchFamily="34" charset="0"/>
              </a:rPr>
              <a:t> </a:t>
            </a:r>
          </a:p>
          <a:p>
            <a:r>
              <a:rPr lang="lv-LV" sz="3000" b="1" dirty="0">
                <a:solidFill>
                  <a:srgbClr val="FFFFFF"/>
                </a:solidFill>
                <a:latin typeface="Calibri" panose="020F0502020204030204" pitchFamily="34" charset="0"/>
                <a:cs typeface="Calibri" panose="020F0502020204030204" pitchFamily="34" charset="0"/>
              </a:rPr>
              <a:t>Facebook @ec.humanitarian.aid   </a:t>
            </a:r>
          </a:p>
          <a:p>
            <a:r>
              <a:rPr lang="lv-LV" sz="3000" b="1" dirty="0">
                <a:solidFill>
                  <a:srgbClr val="FFFFFF"/>
                </a:solidFill>
                <a:latin typeface="Calibri" panose="020F0502020204030204" pitchFamily="34" charset="0"/>
                <a:cs typeface="Calibri" panose="020F0502020204030204" pitchFamily="34" charset="0"/>
              </a:rPr>
              <a:t>Twitter @eu_echo   </a:t>
            </a:r>
          </a:p>
          <a:p>
            <a:r>
              <a:rPr lang="lv-LV" sz="3000" b="1" dirty="0">
                <a:solidFill>
                  <a:srgbClr val="FFFFFF"/>
                </a:solidFill>
                <a:latin typeface="Calibri" panose="020F0502020204030204" pitchFamily="34" charset="0"/>
                <a:cs typeface="Calibri" panose="020F0502020204030204" pitchFamily="34" charset="0"/>
              </a:rPr>
              <a:t>Instagram: @eu_echo  </a:t>
            </a:r>
          </a:p>
          <a:p>
            <a:r>
              <a:rPr lang="lv-LV" sz="3000" b="1" dirty="0">
                <a:solidFill>
                  <a:srgbClr val="FFFFFF"/>
                </a:solidFill>
                <a:latin typeface="Calibri" panose="020F0502020204030204" pitchFamily="34" charset="0"/>
                <a:cs typeface="Calibri" panose="020F0502020204030204" pitchFamily="34" charset="0"/>
              </a:rPr>
              <a:t>#EducationNoMatterWhat  </a:t>
            </a:r>
            <a:br>
              <a:rPr lang="en-GB" sz="2500" dirty="0">
                <a:solidFill>
                  <a:srgbClr val="FFFFFF"/>
                </a:solidFill>
                <a:latin typeface="Calibri" panose="020F0502020204030204" pitchFamily="34" charset="0"/>
                <a:cs typeface="Calibri" panose="020F0502020204030204" pitchFamily="34" charset="0"/>
              </a:rPr>
            </a:br>
            <a:endParaRPr lang="en-GB" sz="250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9720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DA8DFCE-7F32-4DC5-5D6E-A51866DA4BAD}"/>
              </a:ext>
            </a:extLst>
          </p:cNvPr>
          <p:cNvPicPr>
            <a:picLocks noChangeAspect="1"/>
          </p:cNvPicPr>
          <p:nvPr/>
        </p:nvPicPr>
        <p:blipFill>
          <a:blip r:embed="rId2"/>
          <a:stretch>
            <a:fillRect/>
          </a:stretch>
        </p:blipFill>
        <p:spPr>
          <a:xfrm>
            <a:off x="657725" y="369578"/>
            <a:ext cx="11547191" cy="6488421"/>
          </a:xfrm>
          <a:prstGeom prst="rect">
            <a:avLst/>
          </a:prstGeom>
        </p:spPr>
      </p:pic>
      <p:sp>
        <p:nvSpPr>
          <p:cNvPr id="4" name="Rectangle 3">
            <a:extLst>
              <a:ext uri="{FF2B5EF4-FFF2-40B4-BE49-F238E27FC236}">
                <a16:creationId xmlns:a16="http://schemas.microsoft.com/office/drawing/2014/main" id="{0BD7D2A6-4FA3-8CE8-19D9-4FC11B3F5FC2}"/>
              </a:ext>
            </a:extLst>
          </p:cNvPr>
          <p:cNvSpPr/>
          <p:nvPr/>
        </p:nvSpPr>
        <p:spPr>
          <a:xfrm>
            <a:off x="0" y="0"/>
            <a:ext cx="12192000" cy="15482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Box 1">
            <a:extLst>
              <a:ext uri="{FF2B5EF4-FFF2-40B4-BE49-F238E27FC236}">
                <a16:creationId xmlns:a16="http://schemas.microsoft.com/office/drawing/2014/main" id="{E7D19B0D-5442-7845-3AB1-AFDC8C1FD176}"/>
              </a:ext>
            </a:extLst>
          </p:cNvPr>
          <p:cNvSpPr txBox="1"/>
          <p:nvPr/>
        </p:nvSpPr>
        <p:spPr>
          <a:xfrm>
            <a:off x="657727" y="717254"/>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dirty="0" err="1">
                <a:solidFill>
                  <a:srgbClr val="FFFFFF"/>
                </a:solidFill>
              </a:rPr>
              <a:t>Saturs</a:t>
            </a:r>
            <a:endParaRPr lang="en-GB" sz="4800" dirty="0"/>
          </a:p>
        </p:txBody>
      </p:sp>
      <p:sp>
        <p:nvSpPr>
          <p:cNvPr id="8" name="Rectangle 7">
            <a:extLst>
              <a:ext uri="{FF2B5EF4-FFF2-40B4-BE49-F238E27FC236}">
                <a16:creationId xmlns:a16="http://schemas.microsoft.com/office/drawing/2014/main" id="{783FB882-753D-411E-5684-490A80950908}"/>
              </a:ext>
            </a:extLst>
          </p:cNvPr>
          <p:cNvSpPr/>
          <p:nvPr/>
        </p:nvSpPr>
        <p:spPr>
          <a:xfrm>
            <a:off x="657726" y="1989221"/>
            <a:ext cx="5542352"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49ECD72-C6E2-1DE4-CE62-7A1C9E7E31FF}"/>
              </a:ext>
            </a:extLst>
          </p:cNvPr>
          <p:cNvSpPr/>
          <p:nvPr/>
        </p:nvSpPr>
        <p:spPr>
          <a:xfrm>
            <a:off x="657726" y="2630905"/>
            <a:ext cx="4106779"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DF30CC82-C5C0-3E38-3CB3-2D0775EB4BD1}"/>
              </a:ext>
            </a:extLst>
          </p:cNvPr>
          <p:cNvSpPr/>
          <p:nvPr/>
        </p:nvSpPr>
        <p:spPr>
          <a:xfrm>
            <a:off x="657726" y="3272589"/>
            <a:ext cx="4106779"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EA53DC69-A09E-37F0-6D09-B0086E2720F2}"/>
              </a:ext>
            </a:extLst>
          </p:cNvPr>
          <p:cNvSpPr/>
          <p:nvPr/>
        </p:nvSpPr>
        <p:spPr>
          <a:xfrm>
            <a:off x="657726" y="3946357"/>
            <a:ext cx="8653542"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533C50AD-9156-49AA-8ED7-8E3165FE5102}"/>
              </a:ext>
            </a:extLst>
          </p:cNvPr>
          <p:cNvSpPr/>
          <p:nvPr/>
        </p:nvSpPr>
        <p:spPr>
          <a:xfrm>
            <a:off x="657726" y="4604083"/>
            <a:ext cx="6311786"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67F99604-E427-572F-7FAE-00D2CC60CAD0}"/>
              </a:ext>
            </a:extLst>
          </p:cNvPr>
          <p:cNvSpPr/>
          <p:nvPr/>
        </p:nvSpPr>
        <p:spPr>
          <a:xfrm>
            <a:off x="657726" y="5277852"/>
            <a:ext cx="6311786"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A6175D39-30BE-6CF5-92A0-CB89059C9E66}"/>
              </a:ext>
            </a:extLst>
          </p:cNvPr>
          <p:cNvSpPr/>
          <p:nvPr/>
        </p:nvSpPr>
        <p:spPr>
          <a:xfrm>
            <a:off x="657726" y="5919536"/>
            <a:ext cx="5041737"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itle 4">
            <a:extLst>
              <a:ext uri="{FF2B5EF4-FFF2-40B4-BE49-F238E27FC236}">
                <a16:creationId xmlns:a16="http://schemas.microsoft.com/office/drawing/2014/main" id="{FA69BAD9-E04D-C5B8-1F7E-539754A075AE}"/>
              </a:ext>
            </a:extLst>
          </p:cNvPr>
          <p:cNvSpPr txBox="1">
            <a:spLocks/>
          </p:cNvSpPr>
          <p:nvPr/>
        </p:nvSpPr>
        <p:spPr>
          <a:xfrm>
            <a:off x="631919" y="1989221"/>
            <a:ext cx="8964144" cy="47074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a:solidFill>
                  <a:schemeClr val="bg1"/>
                </a:solidFill>
              </a:rPr>
              <a:t>1. </a:t>
            </a:r>
            <a:r>
              <a:rPr lang="en-GB" sz="2400" dirty="0" err="1">
                <a:solidFill>
                  <a:schemeClr val="bg1"/>
                </a:solidFill>
              </a:rPr>
              <a:t>Izglītība</a:t>
            </a:r>
            <a:r>
              <a:rPr lang="en-GB" sz="2400" dirty="0">
                <a:solidFill>
                  <a:schemeClr val="bg1"/>
                </a:solidFill>
              </a:rPr>
              <a:t>, </a:t>
            </a:r>
            <a:r>
              <a:rPr lang="en-GB" sz="2400" dirty="0" err="1">
                <a:solidFill>
                  <a:schemeClr val="bg1"/>
                </a:solidFill>
              </a:rPr>
              <a:t>neskatoties</a:t>
            </a:r>
            <a:r>
              <a:rPr lang="en-GB" sz="2400" dirty="0">
                <a:solidFill>
                  <a:schemeClr val="bg1"/>
                </a:solidFill>
              </a:rPr>
              <a:t> ne </a:t>
            </a:r>
            <a:r>
              <a:rPr lang="en-GB" sz="2400" dirty="0" err="1">
                <a:solidFill>
                  <a:schemeClr val="bg1"/>
                </a:solidFill>
              </a:rPr>
              <a:t>uz</a:t>
            </a:r>
            <a:r>
              <a:rPr lang="en-GB" sz="2400" dirty="0">
                <a:solidFill>
                  <a:schemeClr val="bg1"/>
                </a:solidFill>
              </a:rPr>
              <a:t> ko: </a:t>
            </a:r>
            <a:r>
              <a:rPr lang="en-GB" sz="2400" dirty="0" err="1">
                <a:solidFill>
                  <a:schemeClr val="bg1"/>
                </a:solidFill>
              </a:rPr>
              <a:t>ielūgums</a:t>
            </a:r>
            <a:br>
              <a:rPr lang="en-GB" sz="2400" dirty="0">
                <a:solidFill>
                  <a:schemeClr val="bg1"/>
                </a:solidFill>
              </a:rPr>
            </a:br>
            <a:br>
              <a:rPr lang="en-GB" sz="2400" dirty="0">
                <a:solidFill>
                  <a:schemeClr val="bg1"/>
                </a:solidFill>
              </a:rPr>
            </a:br>
            <a:r>
              <a:rPr lang="lv-LV" sz="2400" dirty="0">
                <a:solidFill>
                  <a:schemeClr val="bg1"/>
                </a:solidFill>
              </a:rPr>
              <a:t>2. Kāds ir kampaņas mērķis? </a:t>
            </a:r>
            <a:br>
              <a:rPr lang="en-GB" sz="2400" dirty="0">
                <a:solidFill>
                  <a:schemeClr val="bg1"/>
                </a:solidFill>
              </a:rPr>
            </a:br>
            <a:br>
              <a:rPr lang="en-GB" sz="2400" dirty="0">
                <a:solidFill>
                  <a:schemeClr val="bg1"/>
                </a:solidFill>
              </a:rPr>
            </a:br>
            <a:r>
              <a:rPr lang="fi-FI" sz="2400" dirty="0">
                <a:solidFill>
                  <a:schemeClr val="bg1"/>
                </a:solidFill>
              </a:rPr>
              <a:t>3. Kas rīko šo kampaņu? </a:t>
            </a:r>
            <a:br>
              <a:rPr lang="en-GB" sz="2400" dirty="0">
                <a:solidFill>
                  <a:schemeClr val="bg1"/>
                </a:solidFill>
              </a:rPr>
            </a:br>
            <a:br>
              <a:rPr lang="en-GB" sz="2400" dirty="0">
                <a:solidFill>
                  <a:schemeClr val="bg1"/>
                </a:solidFill>
              </a:rPr>
            </a:br>
            <a:r>
              <a:rPr lang="en-GB" sz="2400" dirty="0">
                <a:solidFill>
                  <a:schemeClr val="bg1"/>
                </a:solidFill>
              </a:rPr>
              <a:t>4. </a:t>
            </a:r>
            <a:r>
              <a:rPr lang="en-GB" sz="2400" dirty="0" err="1">
                <a:solidFill>
                  <a:schemeClr val="bg1"/>
                </a:solidFill>
              </a:rPr>
              <a:t>Kā</a:t>
            </a:r>
            <a:r>
              <a:rPr lang="en-GB" sz="2400" dirty="0">
                <a:solidFill>
                  <a:schemeClr val="bg1"/>
                </a:solidFill>
              </a:rPr>
              <a:t> ES </a:t>
            </a:r>
            <a:r>
              <a:rPr lang="en-GB" sz="2400" dirty="0" err="1">
                <a:solidFill>
                  <a:schemeClr val="bg1"/>
                </a:solidFill>
              </a:rPr>
              <a:t>atbalsta</a:t>
            </a:r>
            <a:r>
              <a:rPr lang="en-GB" sz="2400" dirty="0">
                <a:solidFill>
                  <a:schemeClr val="bg1"/>
                </a:solidFill>
              </a:rPr>
              <a:t> </a:t>
            </a:r>
            <a:r>
              <a:rPr lang="en-GB" sz="2400" dirty="0" err="1">
                <a:solidFill>
                  <a:schemeClr val="bg1"/>
                </a:solidFill>
              </a:rPr>
              <a:t>izglītību</a:t>
            </a:r>
            <a:r>
              <a:rPr lang="en-GB" sz="2400" dirty="0">
                <a:solidFill>
                  <a:schemeClr val="bg1"/>
                </a:solidFill>
              </a:rPr>
              <a:t> </a:t>
            </a:r>
            <a:r>
              <a:rPr lang="en-GB" sz="2400" dirty="0" err="1">
                <a:solidFill>
                  <a:schemeClr val="bg1"/>
                </a:solidFill>
              </a:rPr>
              <a:t>humānās</a:t>
            </a:r>
            <a:r>
              <a:rPr lang="en-GB" sz="2400" dirty="0">
                <a:solidFill>
                  <a:schemeClr val="bg1"/>
                </a:solidFill>
              </a:rPr>
              <a:t> </a:t>
            </a:r>
            <a:r>
              <a:rPr lang="en-GB" sz="2400" dirty="0" err="1">
                <a:solidFill>
                  <a:schemeClr val="bg1"/>
                </a:solidFill>
              </a:rPr>
              <a:t>palīdzības</a:t>
            </a:r>
            <a:r>
              <a:rPr lang="en-GB" sz="2400" dirty="0">
                <a:solidFill>
                  <a:schemeClr val="bg1"/>
                </a:solidFill>
              </a:rPr>
              <a:t> </a:t>
            </a:r>
            <a:r>
              <a:rPr lang="en-GB" sz="2400" dirty="0" err="1">
                <a:solidFill>
                  <a:schemeClr val="bg1"/>
                </a:solidFill>
              </a:rPr>
              <a:t>kontekstā</a:t>
            </a:r>
            <a:r>
              <a:rPr lang="en-GB" sz="2400" dirty="0">
                <a:solidFill>
                  <a:schemeClr val="bg1"/>
                </a:solidFill>
              </a:rPr>
              <a:t>?</a:t>
            </a:r>
            <a:br>
              <a:rPr lang="en-GB" sz="2400" dirty="0">
                <a:solidFill>
                  <a:schemeClr val="bg1"/>
                </a:solidFill>
              </a:rPr>
            </a:br>
            <a:br>
              <a:rPr lang="en-GB" sz="2400" dirty="0">
                <a:solidFill>
                  <a:schemeClr val="bg1"/>
                </a:solidFill>
              </a:rPr>
            </a:br>
            <a:r>
              <a:rPr lang="lv-LV" sz="2400" dirty="0">
                <a:solidFill>
                  <a:schemeClr val="bg1"/>
                </a:solidFill>
              </a:rPr>
              <a:t>5. Kā pasniedzēji var piedalīties šajā kampaņā?</a:t>
            </a:r>
            <a:br>
              <a:rPr lang="en-GB" sz="2400" dirty="0">
                <a:solidFill>
                  <a:schemeClr val="bg1"/>
                </a:solidFill>
              </a:rPr>
            </a:br>
            <a:br>
              <a:rPr lang="en-GB" sz="2400" dirty="0">
                <a:solidFill>
                  <a:schemeClr val="bg1"/>
                </a:solidFill>
              </a:rPr>
            </a:br>
            <a:r>
              <a:rPr lang="lv-LV" sz="2400" dirty="0">
                <a:solidFill>
                  <a:schemeClr val="bg1"/>
                </a:solidFill>
              </a:rPr>
              <a:t>6. Kā studenti var piedalīties šajā kampaņā?</a:t>
            </a:r>
            <a:br>
              <a:rPr lang="en-GB" sz="2400" dirty="0">
                <a:solidFill>
                  <a:schemeClr val="bg1"/>
                </a:solidFill>
              </a:rPr>
            </a:br>
            <a:br>
              <a:rPr lang="en-GB" sz="2400" dirty="0">
                <a:solidFill>
                  <a:schemeClr val="bg1"/>
                </a:solidFill>
              </a:rPr>
            </a:br>
            <a:r>
              <a:rPr lang="en-GB" sz="2400" dirty="0">
                <a:solidFill>
                  <a:schemeClr val="bg1"/>
                </a:solidFill>
              </a:rPr>
              <a:t>7. </a:t>
            </a:r>
            <a:r>
              <a:rPr lang="en-GB" sz="2400" dirty="0" err="1">
                <a:solidFill>
                  <a:schemeClr val="bg1"/>
                </a:solidFill>
              </a:rPr>
              <a:t>Palīdziet</a:t>
            </a:r>
            <a:r>
              <a:rPr lang="en-GB" sz="2400" dirty="0">
                <a:solidFill>
                  <a:schemeClr val="bg1"/>
                </a:solidFill>
              </a:rPr>
              <a:t> mums </a:t>
            </a:r>
            <a:r>
              <a:rPr lang="en-GB" sz="2400" dirty="0" err="1">
                <a:solidFill>
                  <a:schemeClr val="bg1"/>
                </a:solidFill>
              </a:rPr>
              <a:t>izplatīt</a:t>
            </a:r>
            <a:r>
              <a:rPr lang="en-GB" sz="2400" dirty="0">
                <a:solidFill>
                  <a:schemeClr val="bg1"/>
                </a:solidFill>
              </a:rPr>
              <a:t> </a:t>
            </a:r>
            <a:r>
              <a:rPr lang="en-GB" sz="2400" dirty="0" err="1">
                <a:solidFill>
                  <a:schemeClr val="bg1"/>
                </a:solidFill>
              </a:rPr>
              <a:t>šo</a:t>
            </a:r>
            <a:r>
              <a:rPr lang="en-GB" sz="2400" dirty="0">
                <a:solidFill>
                  <a:schemeClr val="bg1"/>
                </a:solidFill>
              </a:rPr>
              <a:t> </a:t>
            </a:r>
            <a:r>
              <a:rPr lang="en-GB" sz="2400" dirty="0" err="1">
                <a:solidFill>
                  <a:schemeClr val="bg1"/>
                </a:solidFill>
              </a:rPr>
              <a:t>informāciju</a:t>
            </a:r>
            <a:br>
              <a:rPr lang="en-GB" dirty="0">
                <a:solidFill>
                  <a:schemeClr val="bg1"/>
                </a:solidFill>
              </a:rPr>
            </a:br>
            <a:endParaRPr lang="en-GB" dirty="0">
              <a:solidFill>
                <a:schemeClr val="bg1"/>
              </a:solidFill>
            </a:endParaRPr>
          </a:p>
        </p:txBody>
      </p:sp>
    </p:spTree>
    <p:extLst>
      <p:ext uri="{BB962C8B-B14F-4D97-AF65-F5344CB8AC3E}">
        <p14:creationId xmlns:p14="http://schemas.microsoft.com/office/powerpoint/2010/main" val="1184158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6C90CB03-8579-56BB-2BA0-447D3EF89AF6}"/>
              </a:ext>
            </a:extLst>
          </p:cNvPr>
          <p:cNvPicPr>
            <a:picLocks noChangeAspect="1"/>
          </p:cNvPicPr>
          <p:nvPr/>
        </p:nvPicPr>
        <p:blipFill rotWithShape="1">
          <a:blip r:embed="rId2"/>
          <a:srcRect b="5756"/>
          <a:stretch/>
        </p:blipFill>
        <p:spPr>
          <a:xfrm>
            <a:off x="-44211" y="0"/>
            <a:ext cx="4110881" cy="6858000"/>
          </a:xfrm>
          <a:prstGeom prst="rect">
            <a:avLst/>
          </a:prstGeom>
        </p:spPr>
      </p:pic>
      <p:sp>
        <p:nvSpPr>
          <p:cNvPr id="4" name="Rectangle 3">
            <a:extLst>
              <a:ext uri="{FF2B5EF4-FFF2-40B4-BE49-F238E27FC236}">
                <a16:creationId xmlns:a16="http://schemas.microsoft.com/office/drawing/2014/main" id="{0BD7D2A6-4FA3-8CE8-19D9-4FC11B3F5FC2}"/>
              </a:ext>
            </a:extLst>
          </p:cNvPr>
          <p:cNvSpPr/>
          <p:nvPr/>
        </p:nvSpPr>
        <p:spPr>
          <a:xfrm>
            <a:off x="-44220" y="1"/>
            <a:ext cx="4110882" cy="23014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Box 1">
            <a:extLst>
              <a:ext uri="{FF2B5EF4-FFF2-40B4-BE49-F238E27FC236}">
                <a16:creationId xmlns:a16="http://schemas.microsoft.com/office/drawing/2014/main" id="{E7D19B0D-5442-7845-3AB1-AFDC8C1FD176}"/>
              </a:ext>
            </a:extLst>
          </p:cNvPr>
          <p:cNvSpPr txBox="1"/>
          <p:nvPr/>
        </p:nvSpPr>
        <p:spPr>
          <a:xfrm>
            <a:off x="456655" y="54716"/>
            <a:ext cx="3521239"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500" b="1" dirty="0">
                <a:solidFill>
                  <a:srgbClr val="FFFFFF"/>
                </a:solidFill>
                <a:latin typeface="Calibri" panose="020F0502020204030204" pitchFamily="34" charset="0"/>
                <a:cs typeface="Calibri" panose="020F0502020204030204" pitchFamily="34" charset="0"/>
              </a:rPr>
              <a:t>1. </a:t>
            </a:r>
            <a:r>
              <a:rPr lang="en-GB" sz="3500" b="1" dirty="0" err="1">
                <a:solidFill>
                  <a:srgbClr val="FFFFFF"/>
                </a:solidFill>
                <a:latin typeface="Calibri" panose="020F0502020204030204" pitchFamily="34" charset="0"/>
                <a:cs typeface="Calibri" panose="020F0502020204030204" pitchFamily="34" charset="0"/>
              </a:rPr>
              <a:t>Izglītība</a:t>
            </a:r>
            <a:r>
              <a:rPr lang="en-GB" sz="3500" b="1" dirty="0">
                <a:solidFill>
                  <a:srgbClr val="FFFFFF"/>
                </a:solidFill>
                <a:latin typeface="Calibri" panose="020F0502020204030204" pitchFamily="34" charset="0"/>
                <a:cs typeface="Calibri" panose="020F0502020204030204" pitchFamily="34" charset="0"/>
              </a:rPr>
              <a:t>, </a:t>
            </a:r>
            <a:r>
              <a:rPr lang="en-GB" sz="3500" b="1" dirty="0" err="1">
                <a:solidFill>
                  <a:srgbClr val="FFFFFF"/>
                </a:solidFill>
                <a:latin typeface="Calibri" panose="020F0502020204030204" pitchFamily="34" charset="0"/>
                <a:cs typeface="Calibri" panose="020F0502020204030204" pitchFamily="34" charset="0"/>
              </a:rPr>
              <a:t>neatkarīgi</a:t>
            </a:r>
            <a:r>
              <a:rPr lang="en-GB" sz="3500" b="1" dirty="0">
                <a:solidFill>
                  <a:srgbClr val="FFFFFF"/>
                </a:solidFill>
                <a:latin typeface="Calibri" panose="020F0502020204030204" pitchFamily="34" charset="0"/>
                <a:cs typeface="Calibri" panose="020F0502020204030204" pitchFamily="34" charset="0"/>
              </a:rPr>
              <a:t> no </a:t>
            </a:r>
            <a:r>
              <a:rPr lang="en-GB" sz="3500" b="1" dirty="0" err="1">
                <a:solidFill>
                  <a:srgbClr val="FFFFFF"/>
                </a:solidFill>
                <a:latin typeface="Calibri" panose="020F0502020204030204" pitchFamily="34" charset="0"/>
                <a:cs typeface="Calibri" panose="020F0502020204030204" pitchFamily="34" charset="0"/>
              </a:rPr>
              <a:t>situācijas</a:t>
            </a:r>
            <a:r>
              <a:rPr lang="en-GB" sz="3500" b="1" dirty="0">
                <a:solidFill>
                  <a:srgbClr val="FFFFFF"/>
                </a:solidFill>
                <a:latin typeface="Calibri" panose="020F0502020204030204" pitchFamily="34" charset="0"/>
                <a:cs typeface="Calibri" panose="020F0502020204030204" pitchFamily="34" charset="0"/>
              </a:rPr>
              <a:t>: </a:t>
            </a:r>
            <a:r>
              <a:rPr lang="en-GB" sz="3500" b="1" dirty="0" err="1">
                <a:solidFill>
                  <a:srgbClr val="FFFFFF"/>
                </a:solidFill>
                <a:latin typeface="Calibri" panose="020F0502020204030204" pitchFamily="34" charset="0"/>
                <a:cs typeface="Calibri" panose="020F0502020204030204" pitchFamily="34" charset="0"/>
              </a:rPr>
              <a:t>ielūgums</a:t>
            </a:r>
            <a:endParaRPr lang="en-GB" sz="3500" b="1" dirty="0">
              <a:latin typeface="Calibri" panose="020F0502020204030204" pitchFamily="34" charset="0"/>
              <a:cs typeface="Calibri" panose="020F0502020204030204" pitchFamily="34" charset="0"/>
            </a:endParaRPr>
          </a:p>
        </p:txBody>
      </p:sp>
      <p:sp>
        <p:nvSpPr>
          <p:cNvPr id="5" name="Title 4">
            <a:extLst>
              <a:ext uri="{FF2B5EF4-FFF2-40B4-BE49-F238E27FC236}">
                <a16:creationId xmlns:a16="http://schemas.microsoft.com/office/drawing/2014/main" id="{E745AEB3-B0F3-1DC0-077A-46F42B4D095F}"/>
              </a:ext>
            </a:extLst>
          </p:cNvPr>
          <p:cNvSpPr txBox="1">
            <a:spLocks/>
          </p:cNvSpPr>
          <p:nvPr/>
        </p:nvSpPr>
        <p:spPr>
          <a:xfrm>
            <a:off x="4509422" y="2301485"/>
            <a:ext cx="7724275" cy="28554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dirty="0"/>
              <a:t>ES uzrunā studentus, lai labāk izprastu izglītības ietekmi un nozīmi krīzes situācijās</a:t>
            </a:r>
            <a:r>
              <a:rPr lang="lv-LV" sz="1800" dirty="0">
                <a:effectLst/>
                <a:latin typeface="+mn-lt"/>
              </a:rPr>
              <a:t>. </a:t>
            </a:r>
          </a:p>
          <a:p>
            <a:r>
              <a:rPr lang="lv-LV" sz="1800" dirty="0">
                <a:effectLst/>
                <a:latin typeface="+mn-lt"/>
              </a:rPr>
              <a:t> </a:t>
            </a:r>
          </a:p>
          <a:p>
            <a:r>
              <a:rPr lang="lv-LV" sz="2000" b="1" dirty="0"/>
              <a:t>Jums</a:t>
            </a:r>
            <a:r>
              <a:rPr lang="lv-LV" sz="2000" dirty="0"/>
              <a:t> kā mediju/filmu/žurnālistikas pasniedzējiem ir unikālas iespējas: </a:t>
            </a:r>
          </a:p>
          <a:p>
            <a:endParaRPr lang="lv-LV" sz="1800" dirty="0">
              <a:effectLst/>
              <a:latin typeface="+mn-lt"/>
            </a:endParaRPr>
          </a:p>
          <a:p>
            <a:pPr marL="285750" indent="-285750">
              <a:buFont typeface="Arial" panose="020B0604020202020204" pitchFamily="34" charset="0"/>
              <a:buChar char="•"/>
            </a:pPr>
            <a:r>
              <a:rPr lang="lv-LV" sz="2000" b="1" dirty="0"/>
              <a:t>izglītot studentus un palīdzēt viņiem izprast izglītības nozīmi un pozitīvo ietekmi uz jauniešiem krīzes situācijā. </a:t>
            </a:r>
          </a:p>
          <a:p>
            <a:pPr marL="285750" indent="-285750">
              <a:buFont typeface="Arial" panose="020B0604020202020204" pitchFamily="34" charset="0"/>
              <a:buChar char="•"/>
            </a:pPr>
            <a:endParaRPr lang="lv-LV" sz="2000" b="1" dirty="0"/>
          </a:p>
          <a:p>
            <a:pPr marL="285750" indent="-285750">
              <a:buFont typeface="Arial" panose="020B0604020202020204" pitchFamily="34" charset="0"/>
              <a:buChar char="•"/>
            </a:pPr>
            <a:r>
              <a:rPr lang="lv-LV" sz="2000" b="1" dirty="0"/>
              <a:t>mudināt jauniešus izmantot savas radošās spējas un paust savu viedokli.</a:t>
            </a:r>
            <a:br>
              <a:rPr lang="en-GB" sz="1800" dirty="0">
                <a:latin typeface="+mn-lt"/>
                <a:cs typeface="Arial" panose="020B0604020202020204" pitchFamily="34" charset="0"/>
              </a:rPr>
            </a:br>
            <a:br>
              <a:rPr lang="en-GB" sz="1800" dirty="0">
                <a:latin typeface="+mn-lt"/>
                <a:cs typeface="Arial" panose="020B0604020202020204" pitchFamily="34" charset="0"/>
              </a:rPr>
            </a:br>
            <a:br>
              <a:rPr lang="en-GB" sz="1800" dirty="0">
                <a:latin typeface="+mn-lt"/>
                <a:cs typeface="Arial" panose="020B0604020202020204" pitchFamily="34" charset="0"/>
              </a:rPr>
            </a:br>
            <a:endParaRPr lang="en-GB" sz="1800" dirty="0">
              <a:latin typeface="+mn-lt"/>
              <a:cs typeface="Arial" panose="020B0604020202020204" pitchFamily="34" charset="0"/>
            </a:endParaRPr>
          </a:p>
        </p:txBody>
      </p:sp>
      <p:sp>
        <p:nvSpPr>
          <p:cNvPr id="7" name="Rectangle 6">
            <a:extLst>
              <a:ext uri="{FF2B5EF4-FFF2-40B4-BE49-F238E27FC236}">
                <a16:creationId xmlns:a16="http://schemas.microsoft.com/office/drawing/2014/main" id="{5FCEE3B2-CA1B-F1EA-B094-8C5C7044DA0C}"/>
              </a:ext>
            </a:extLst>
          </p:cNvPr>
          <p:cNvSpPr/>
          <p:nvPr/>
        </p:nvSpPr>
        <p:spPr>
          <a:xfrm>
            <a:off x="4403725" y="5545155"/>
            <a:ext cx="5277854" cy="3693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CFEF13BE-FFD7-0979-59A3-7F43748B9931}"/>
              </a:ext>
            </a:extLst>
          </p:cNvPr>
          <p:cNvSpPr txBox="1"/>
          <p:nvPr/>
        </p:nvSpPr>
        <p:spPr>
          <a:xfrm>
            <a:off x="4403725" y="5545155"/>
            <a:ext cx="5272013" cy="400110"/>
          </a:xfrm>
          <a:prstGeom prst="rect">
            <a:avLst/>
          </a:prstGeom>
          <a:noFill/>
        </p:spPr>
        <p:txBody>
          <a:bodyPr wrap="square">
            <a:spAutoFit/>
          </a:bodyPr>
          <a:lstStyle/>
          <a:p>
            <a:pPr algn="ctr"/>
            <a:r>
              <a:rPr lang="en-GB" sz="2000" b="1" dirty="0" err="1">
                <a:latin typeface="+mj-lt"/>
                <a:ea typeface="+mj-ea"/>
                <a:cs typeface="+mj-cs"/>
              </a:rPr>
              <a:t>Vai</a:t>
            </a:r>
            <a:r>
              <a:rPr lang="en-GB" sz="2000" b="1" dirty="0">
                <a:latin typeface="+mj-lt"/>
                <a:ea typeface="+mj-ea"/>
                <a:cs typeface="+mj-cs"/>
              </a:rPr>
              <a:t> </a:t>
            </a:r>
            <a:r>
              <a:rPr lang="en-GB" sz="2000" b="1" dirty="0" err="1">
                <a:latin typeface="+mj-lt"/>
                <a:ea typeface="+mj-ea"/>
                <a:cs typeface="+mj-cs"/>
              </a:rPr>
              <a:t>vēlaties</a:t>
            </a:r>
            <a:r>
              <a:rPr lang="en-GB" sz="2000" b="1" dirty="0">
                <a:latin typeface="+mj-lt"/>
                <a:ea typeface="+mj-ea"/>
                <a:cs typeface="+mj-cs"/>
              </a:rPr>
              <a:t> </a:t>
            </a:r>
            <a:r>
              <a:rPr lang="en-GB" sz="2000" b="1" dirty="0" err="1">
                <a:latin typeface="+mj-lt"/>
                <a:ea typeface="+mj-ea"/>
                <a:cs typeface="+mj-cs"/>
              </a:rPr>
              <a:t>uzzināt</a:t>
            </a:r>
            <a:r>
              <a:rPr lang="en-GB" sz="2000" b="1" dirty="0">
                <a:latin typeface="+mj-lt"/>
                <a:ea typeface="+mj-ea"/>
                <a:cs typeface="+mj-cs"/>
              </a:rPr>
              <a:t>, </a:t>
            </a:r>
            <a:r>
              <a:rPr lang="en-GB" sz="2000" b="1" dirty="0" err="1">
                <a:latin typeface="+mj-lt"/>
                <a:ea typeface="+mj-ea"/>
                <a:cs typeface="+mj-cs"/>
              </a:rPr>
              <a:t>kā</a:t>
            </a:r>
            <a:r>
              <a:rPr lang="en-GB" sz="2000" b="1" dirty="0">
                <a:latin typeface="+mj-lt"/>
                <a:ea typeface="+mj-ea"/>
                <a:cs typeface="+mj-cs"/>
              </a:rPr>
              <a:t> to </a:t>
            </a:r>
            <a:r>
              <a:rPr lang="en-GB" sz="2000" b="1" dirty="0" err="1">
                <a:latin typeface="+mj-lt"/>
                <a:ea typeface="+mj-ea"/>
                <a:cs typeface="+mj-cs"/>
              </a:rPr>
              <a:t>izdarīt</a:t>
            </a:r>
            <a:r>
              <a:rPr lang="en-GB" sz="2000" b="1" dirty="0">
                <a:latin typeface="+mj-lt"/>
                <a:ea typeface="+mj-ea"/>
                <a:cs typeface="+mj-cs"/>
              </a:rPr>
              <a:t>? </a:t>
            </a:r>
            <a:r>
              <a:rPr lang="en-GB" sz="2000" b="1" dirty="0" err="1">
                <a:latin typeface="+mj-lt"/>
                <a:ea typeface="+mj-ea"/>
                <a:cs typeface="+mj-cs"/>
              </a:rPr>
              <a:t>Turpiniet</a:t>
            </a:r>
            <a:r>
              <a:rPr lang="en-GB" sz="2000" b="1" dirty="0">
                <a:latin typeface="+mj-lt"/>
                <a:ea typeface="+mj-ea"/>
                <a:cs typeface="+mj-cs"/>
              </a:rPr>
              <a:t> </a:t>
            </a:r>
            <a:r>
              <a:rPr lang="en-GB" sz="2000" b="1" dirty="0" err="1">
                <a:latin typeface="+mj-lt"/>
                <a:ea typeface="+mj-ea"/>
                <a:cs typeface="+mj-cs"/>
              </a:rPr>
              <a:t>lasīt</a:t>
            </a:r>
            <a:r>
              <a:rPr lang="en-GB" sz="2000" b="1" dirty="0">
                <a:latin typeface="+mj-lt"/>
                <a:ea typeface="+mj-ea"/>
                <a:cs typeface="+mj-cs"/>
              </a:rPr>
              <a:t>.</a:t>
            </a:r>
            <a:endParaRPr lang="fr-FR" sz="2000" b="1" dirty="0">
              <a:latin typeface="+mj-lt"/>
              <a:ea typeface="+mj-ea"/>
              <a:cs typeface="+mj-cs"/>
            </a:endParaRPr>
          </a:p>
        </p:txBody>
      </p:sp>
    </p:spTree>
    <p:extLst>
      <p:ext uri="{BB962C8B-B14F-4D97-AF65-F5344CB8AC3E}">
        <p14:creationId xmlns:p14="http://schemas.microsoft.com/office/powerpoint/2010/main" val="1904366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6C90CB03-8579-56BB-2BA0-447D3EF89AF6}"/>
              </a:ext>
            </a:extLst>
          </p:cNvPr>
          <p:cNvPicPr>
            <a:picLocks noChangeAspect="1"/>
          </p:cNvPicPr>
          <p:nvPr/>
        </p:nvPicPr>
        <p:blipFill rotWithShape="1">
          <a:blip r:embed="rId2"/>
          <a:srcRect b="5756"/>
          <a:stretch/>
        </p:blipFill>
        <p:spPr>
          <a:xfrm>
            <a:off x="-44221" y="1"/>
            <a:ext cx="4110881" cy="6858000"/>
          </a:xfrm>
          <a:prstGeom prst="rect">
            <a:avLst/>
          </a:prstGeom>
        </p:spPr>
      </p:pic>
      <p:sp>
        <p:nvSpPr>
          <p:cNvPr id="4" name="Rectangle 3">
            <a:extLst>
              <a:ext uri="{FF2B5EF4-FFF2-40B4-BE49-F238E27FC236}">
                <a16:creationId xmlns:a16="http://schemas.microsoft.com/office/drawing/2014/main" id="{0BD7D2A6-4FA3-8CE8-19D9-4FC11B3F5FC2}"/>
              </a:ext>
            </a:extLst>
          </p:cNvPr>
          <p:cNvSpPr/>
          <p:nvPr/>
        </p:nvSpPr>
        <p:spPr>
          <a:xfrm>
            <a:off x="-44221" y="1"/>
            <a:ext cx="4110891" cy="189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Box 1">
            <a:extLst>
              <a:ext uri="{FF2B5EF4-FFF2-40B4-BE49-F238E27FC236}">
                <a16:creationId xmlns:a16="http://schemas.microsoft.com/office/drawing/2014/main" id="{E7D19B0D-5442-7845-3AB1-AFDC8C1FD176}"/>
              </a:ext>
            </a:extLst>
          </p:cNvPr>
          <p:cNvSpPr txBox="1"/>
          <p:nvPr/>
        </p:nvSpPr>
        <p:spPr>
          <a:xfrm>
            <a:off x="0" y="593325"/>
            <a:ext cx="4066671"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v-LV" sz="3500" b="1" dirty="0">
                <a:solidFill>
                  <a:srgbClr val="FFFFFF"/>
                </a:solidFill>
                <a:latin typeface="Calibri" panose="020F0502020204030204" pitchFamily="34" charset="0"/>
                <a:cs typeface="Calibri" panose="020F0502020204030204" pitchFamily="34" charset="0"/>
              </a:rPr>
              <a:t>2. Kāds ir kampaņas mērķis?</a:t>
            </a:r>
            <a:endParaRPr lang="en-GB" sz="3500" b="1" dirty="0">
              <a:solidFill>
                <a:srgbClr val="FFFFFF"/>
              </a:solidFill>
              <a:latin typeface="Calibri" panose="020F0502020204030204" pitchFamily="34" charset="0"/>
              <a:cs typeface="Calibri" panose="020F0502020204030204" pitchFamily="34" charset="0"/>
            </a:endParaRPr>
          </a:p>
        </p:txBody>
      </p:sp>
      <p:sp>
        <p:nvSpPr>
          <p:cNvPr id="5" name="Title 4">
            <a:extLst>
              <a:ext uri="{FF2B5EF4-FFF2-40B4-BE49-F238E27FC236}">
                <a16:creationId xmlns:a16="http://schemas.microsoft.com/office/drawing/2014/main" id="{E745AEB3-B0F3-1DC0-077A-46F42B4D095F}"/>
              </a:ext>
            </a:extLst>
          </p:cNvPr>
          <p:cNvSpPr txBox="1">
            <a:spLocks/>
          </p:cNvSpPr>
          <p:nvPr/>
        </p:nvSpPr>
        <p:spPr>
          <a:xfrm>
            <a:off x="4403725" y="1716505"/>
            <a:ext cx="7242843" cy="28525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lv-LV" sz="1800" dirty="0"/>
              <a:t>“Izglītība, neatkarīgi no situācijas” ir Eiropas Civilās aizsardzības un humānās palīdzības ģenerāldirektorāta (ECHO GD) iniciatīva.    </a:t>
            </a:r>
          </a:p>
          <a:p>
            <a:endParaRPr lang="lv-LV" sz="1800" dirty="0"/>
          </a:p>
          <a:p>
            <a:pPr marL="285750" indent="-285750">
              <a:buFont typeface="Arial" panose="020B0604020202020204" pitchFamily="34" charset="0"/>
              <a:buChar char="•"/>
            </a:pPr>
            <a:r>
              <a:rPr lang="lv-LV" sz="1800" dirty="0"/>
              <a:t>Izglītība ir viena no bērnu pamattiesībām un būtiskām vajadzībām. Humanitārās krīzes visā pasaulē apdraud bērnu un jauniešu izglītību. Tas nav pieņemami. Ir ļoti svarīgi nodrošināt bērniem un jauniešiem gaišāku nākotni, pilnībā attīstīt viņu potenciālu un nodrošināt viņiem prasmes un aizsardzību, kas viņiem ir nepieciešama, lai atjaunotu drošības sajūtu. To nedrīkst pārtraukt, lai cik nopietna krīze būtu. Izglītība ir pārmaiņu virzītājspēks: tā ir spēcīga un būtiska. Izglītībai vienmēr jābūt pieejamai, neatkarīgi no situācijas. Šā iemesla dēļ ES iegulda līdzekļus izglītībā krīzes situācijās visā pasaulē.   </a:t>
            </a:r>
          </a:p>
          <a:p>
            <a:pPr marL="285750" indent="-285750">
              <a:buFont typeface="Arial" panose="020B0604020202020204" pitchFamily="34" charset="0"/>
              <a:buChar char="•"/>
            </a:pPr>
            <a:endParaRPr lang="lv-LV" sz="1800" dirty="0"/>
          </a:p>
          <a:p>
            <a:pPr marL="285750" indent="-285750">
              <a:buFont typeface="Arial" panose="020B0604020202020204" pitchFamily="34" charset="0"/>
              <a:buChar char="•"/>
            </a:pPr>
            <a:r>
              <a:rPr lang="lv-LV" sz="1800" dirty="0"/>
              <a:t>Kampaņas mērķis ir palīdzēt jauniešiem vecumā no 16 līdz 30 gadiem labāk izprast un apjaust ietekmi, ko ES finansētie izglītības projekti rada jauniešiem humanitāro krīžu skartajos reģionos, izmantojot gan gara, gan īsa formāta dokumentālās filmas, kā arī video konkursu "Izglītība kustībā". </a:t>
            </a:r>
            <a:br>
              <a:rPr lang="en-US" sz="1800" dirty="0"/>
            </a:br>
            <a:endParaRPr lang="en-GB" sz="1800" dirty="0">
              <a:latin typeface="+mn-lt"/>
              <a:cs typeface="Arial" panose="020B0604020202020204" pitchFamily="34" charset="0"/>
            </a:endParaRPr>
          </a:p>
        </p:txBody>
      </p:sp>
    </p:spTree>
    <p:extLst>
      <p:ext uri="{BB962C8B-B14F-4D97-AF65-F5344CB8AC3E}">
        <p14:creationId xmlns:p14="http://schemas.microsoft.com/office/powerpoint/2010/main" val="2374205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D7D2A6-4FA3-8CE8-19D9-4FC11B3F5FC2}"/>
              </a:ext>
            </a:extLst>
          </p:cNvPr>
          <p:cNvSpPr/>
          <p:nvPr/>
        </p:nvSpPr>
        <p:spPr>
          <a:xfrm>
            <a:off x="0" y="0"/>
            <a:ext cx="12192000" cy="11708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Box 1">
            <a:extLst>
              <a:ext uri="{FF2B5EF4-FFF2-40B4-BE49-F238E27FC236}">
                <a16:creationId xmlns:a16="http://schemas.microsoft.com/office/drawing/2014/main" id="{E7D19B0D-5442-7845-3AB1-AFDC8C1FD176}"/>
              </a:ext>
            </a:extLst>
          </p:cNvPr>
          <p:cNvSpPr txBox="1"/>
          <p:nvPr/>
        </p:nvSpPr>
        <p:spPr>
          <a:xfrm>
            <a:off x="657727" y="576528"/>
            <a:ext cx="11133220" cy="6309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3500" b="1" dirty="0">
                <a:solidFill>
                  <a:srgbClr val="FFFFFF"/>
                </a:solidFill>
                <a:latin typeface="Calibri" panose="020F0502020204030204" pitchFamily="34" charset="0"/>
                <a:cs typeface="Calibri" panose="020F0502020204030204" pitchFamily="34" charset="0"/>
              </a:rPr>
              <a:t>3. Kas rīko šo kampaņu?</a:t>
            </a:r>
            <a:endParaRPr lang="en-GB" sz="3500" b="1" dirty="0">
              <a:latin typeface="Calibri" panose="020F0502020204030204" pitchFamily="34" charset="0"/>
              <a:cs typeface="Calibri" panose="020F0502020204030204" pitchFamily="34" charset="0"/>
            </a:endParaRPr>
          </a:p>
        </p:txBody>
      </p:sp>
      <p:sp>
        <p:nvSpPr>
          <p:cNvPr id="5" name="Title 4">
            <a:extLst>
              <a:ext uri="{FF2B5EF4-FFF2-40B4-BE49-F238E27FC236}">
                <a16:creationId xmlns:a16="http://schemas.microsoft.com/office/drawing/2014/main" id="{E745AEB3-B0F3-1DC0-077A-46F42B4D095F}"/>
              </a:ext>
            </a:extLst>
          </p:cNvPr>
          <p:cNvSpPr txBox="1">
            <a:spLocks/>
          </p:cNvSpPr>
          <p:nvPr/>
        </p:nvSpPr>
        <p:spPr>
          <a:xfrm>
            <a:off x="657727" y="1764631"/>
            <a:ext cx="7315395" cy="28554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lv-LV" sz="2000" b="1" dirty="0"/>
              <a:t>ECHO GD </a:t>
            </a:r>
            <a:r>
              <a:rPr lang="lv-LV" sz="2000" dirty="0"/>
              <a:t>ir viens no Eiropas Komisijas specializētajiem departamentiem.  </a:t>
            </a:r>
          </a:p>
          <a:p>
            <a:pPr marL="342900" indent="-342900">
              <a:buFont typeface="Arial" panose="020B0604020202020204" pitchFamily="34" charset="0"/>
              <a:buChar char="•"/>
            </a:pPr>
            <a:endParaRPr lang="lv-LV" sz="2000" dirty="0"/>
          </a:p>
          <a:p>
            <a:pPr marL="342900" indent="-342900">
              <a:buFont typeface="Arial" panose="020B0604020202020204" pitchFamily="34" charset="0"/>
              <a:buChar char="•"/>
            </a:pPr>
            <a:r>
              <a:rPr lang="lv-LV" sz="2000" dirty="0"/>
              <a:t>Ik reizi, kad notiek katastrofa vai veidojas ārkārtas humanitārā situācija, ECHO GD sniedz palīdzību katastrofas skartajām valstīm un iedzīvotājiem.  </a:t>
            </a:r>
          </a:p>
          <a:p>
            <a:pPr marL="342900" indent="-342900">
              <a:buFont typeface="Arial" panose="020B0604020202020204" pitchFamily="34" charset="0"/>
              <a:buChar char="•"/>
            </a:pPr>
            <a:endParaRPr lang="lv-LV" sz="2000" dirty="0"/>
          </a:p>
          <a:p>
            <a:pPr marL="342900" indent="-342900">
              <a:buFont typeface="Arial" panose="020B0604020202020204" pitchFamily="34" charset="0"/>
              <a:buChar char="•"/>
            </a:pPr>
            <a:r>
              <a:rPr lang="lv-LV" sz="2000" dirty="0"/>
              <a:t>Kopš 1992. gada tas sniedz palīdzību cilvēkiem, kuriem tā ir nepieciešama. ES ir viens no lielākajiem humānās palīdzības sniedzējiem pasaulē ar gada budžetu, kas pārsniedz 1 miljardu eiro. </a:t>
            </a:r>
          </a:p>
          <a:p>
            <a:pPr marL="342900" indent="-342900">
              <a:buFont typeface="Arial" panose="020B0604020202020204" pitchFamily="34" charset="0"/>
              <a:buChar char="•"/>
            </a:pPr>
            <a:endParaRPr lang="lv-LV" sz="2000" dirty="0"/>
          </a:p>
          <a:p>
            <a:pPr marL="342900" indent="-342900">
              <a:buFont typeface="Arial" panose="020B0604020202020204" pitchFamily="34" charset="0"/>
              <a:buChar char="•"/>
            </a:pPr>
            <a:r>
              <a:rPr lang="lv-LV" sz="2000" dirty="0"/>
              <a:t>ECHO GD ir uzsācis kampaņu #EducationNoMatterWhat 2022.-2023. gadā, lai veicinātu informētību par to, ko ES dara izglītības nepārtrauktības nodrošināšanai humanitārās krīzes apstākļos. </a:t>
            </a:r>
            <a:endParaRPr lang="en-GB" sz="2000" dirty="0">
              <a:latin typeface="+mn-lt"/>
              <a:cs typeface="Arial" panose="020B0604020202020204" pitchFamily="34" charset="0"/>
            </a:endParaRPr>
          </a:p>
        </p:txBody>
      </p:sp>
      <p:pic>
        <p:nvPicPr>
          <p:cNvPr id="3" name="Image 2">
            <a:extLst>
              <a:ext uri="{FF2B5EF4-FFF2-40B4-BE49-F238E27FC236}">
                <a16:creationId xmlns:a16="http://schemas.microsoft.com/office/drawing/2014/main" id="{755B0A4C-F158-2C9E-6156-C61BBEE47731}"/>
              </a:ext>
            </a:extLst>
          </p:cNvPr>
          <p:cNvPicPr>
            <a:picLocks noChangeAspect="1"/>
          </p:cNvPicPr>
          <p:nvPr/>
        </p:nvPicPr>
        <p:blipFill rotWithShape="1">
          <a:blip r:embed="rId2"/>
          <a:srcRect t="21490"/>
          <a:stretch/>
        </p:blipFill>
        <p:spPr>
          <a:xfrm>
            <a:off x="8384672" y="0"/>
            <a:ext cx="3807327" cy="2241855"/>
          </a:xfrm>
          <a:prstGeom prst="rect">
            <a:avLst/>
          </a:prstGeom>
        </p:spPr>
      </p:pic>
      <p:pic>
        <p:nvPicPr>
          <p:cNvPr id="7" name="Image 6">
            <a:extLst>
              <a:ext uri="{FF2B5EF4-FFF2-40B4-BE49-F238E27FC236}">
                <a16:creationId xmlns:a16="http://schemas.microsoft.com/office/drawing/2014/main" id="{75FF96C2-E0BD-9AAE-75AC-9F8EAE23FB51}"/>
              </a:ext>
            </a:extLst>
          </p:cNvPr>
          <p:cNvPicPr>
            <a:picLocks noChangeAspect="1"/>
          </p:cNvPicPr>
          <p:nvPr/>
        </p:nvPicPr>
        <p:blipFill>
          <a:blip r:embed="rId3"/>
          <a:srcRect/>
          <a:stretch/>
        </p:blipFill>
        <p:spPr>
          <a:xfrm>
            <a:off x="8384673" y="2492767"/>
            <a:ext cx="3807327" cy="2538218"/>
          </a:xfrm>
          <a:prstGeom prst="rect">
            <a:avLst/>
          </a:prstGeom>
        </p:spPr>
      </p:pic>
      <p:pic>
        <p:nvPicPr>
          <p:cNvPr id="8" name="Image 7">
            <a:extLst>
              <a:ext uri="{FF2B5EF4-FFF2-40B4-BE49-F238E27FC236}">
                <a16:creationId xmlns:a16="http://schemas.microsoft.com/office/drawing/2014/main" id="{6EDD1B0D-FE1F-556E-43AC-9A04C679E544}"/>
              </a:ext>
            </a:extLst>
          </p:cNvPr>
          <p:cNvPicPr>
            <a:picLocks noChangeAspect="1"/>
          </p:cNvPicPr>
          <p:nvPr/>
        </p:nvPicPr>
        <p:blipFill>
          <a:blip r:embed="rId4"/>
          <a:srcRect/>
          <a:stretch/>
        </p:blipFill>
        <p:spPr>
          <a:xfrm>
            <a:off x="8384672" y="4240461"/>
            <a:ext cx="3807328" cy="2617539"/>
          </a:xfrm>
          <a:prstGeom prst="rect">
            <a:avLst/>
          </a:prstGeom>
        </p:spPr>
      </p:pic>
      <p:pic>
        <p:nvPicPr>
          <p:cNvPr id="9" name="Image 8">
            <a:extLst>
              <a:ext uri="{FF2B5EF4-FFF2-40B4-BE49-F238E27FC236}">
                <a16:creationId xmlns:a16="http://schemas.microsoft.com/office/drawing/2014/main" id="{23B3517F-4C4B-EC68-9AD4-4C4965ACD79F}"/>
              </a:ext>
            </a:extLst>
          </p:cNvPr>
          <p:cNvPicPr>
            <a:picLocks noChangeAspect="1"/>
          </p:cNvPicPr>
          <p:nvPr/>
        </p:nvPicPr>
        <p:blipFill>
          <a:blip r:embed="rId3"/>
          <a:srcRect/>
          <a:stretch/>
        </p:blipFill>
        <p:spPr>
          <a:xfrm>
            <a:off x="8384672" y="2196404"/>
            <a:ext cx="3807327" cy="2538218"/>
          </a:xfrm>
          <a:prstGeom prst="rect">
            <a:avLst/>
          </a:prstGeom>
        </p:spPr>
      </p:pic>
    </p:spTree>
    <p:extLst>
      <p:ext uri="{BB962C8B-B14F-4D97-AF65-F5344CB8AC3E}">
        <p14:creationId xmlns:p14="http://schemas.microsoft.com/office/powerpoint/2010/main" val="2484046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45AEB3-B0F3-1DC0-077A-46F42B4D095F}"/>
              </a:ext>
            </a:extLst>
          </p:cNvPr>
          <p:cNvSpPr txBox="1">
            <a:spLocks/>
          </p:cNvSpPr>
          <p:nvPr/>
        </p:nvSpPr>
        <p:spPr>
          <a:xfrm>
            <a:off x="4403724" y="1267744"/>
            <a:ext cx="7242843" cy="439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lv-LV" sz="1800" dirty="0"/>
              <a:t>Skolas apmeklēšana ir viena no pamattiesībām, taču daudziem neaizsargātiem bērniem krīžu un ārkārtas humanitārajās situācijās izglītība ir izaicinājums.  </a:t>
            </a:r>
          </a:p>
          <a:p>
            <a:pPr marL="285750" indent="-285750">
              <a:buFont typeface="Arial" panose="020B0604020202020204" pitchFamily="34" charset="0"/>
              <a:buChar char="•"/>
            </a:pPr>
            <a:endParaRPr lang="lv-LV" sz="1800" dirty="0"/>
          </a:p>
          <a:p>
            <a:pPr marL="285750" indent="-285750">
              <a:buFont typeface="Arial" panose="020B0604020202020204" pitchFamily="34" charset="0"/>
              <a:buChar char="•"/>
            </a:pPr>
            <a:r>
              <a:rPr lang="lv-LV" sz="1800" dirty="0"/>
              <a:t>ES palīdz krīzes situācijās nonākušiem bērniem atgriezties un turpināt izglītību, izmantojot dažādus formālās un neformālās izglītības veidus. Ar savu izglītības politiku ārkārtas situācijām un ilgstošām krīzēm ES cenšas mazināt to ietekmi uz bērnu apmācībām.  </a:t>
            </a:r>
          </a:p>
          <a:p>
            <a:pPr marL="285750" indent="-285750">
              <a:buFont typeface="Arial" panose="020B0604020202020204" pitchFamily="34" charset="0"/>
              <a:buChar char="•"/>
            </a:pPr>
            <a:endParaRPr lang="lv-LV" sz="1800" dirty="0"/>
          </a:p>
          <a:p>
            <a:pPr marL="285750" indent="-285750">
              <a:buFont typeface="Arial" panose="020B0604020202020204" pitchFamily="34" charset="0"/>
              <a:buChar char="•"/>
            </a:pPr>
            <a:r>
              <a:rPr lang="lv-LV" sz="1800" dirty="0"/>
              <a:t>ES atbalsta pasniedzējus ar apmācības, instruktāžas un aizsardzības pasākumiem. ES arvien lielāku uzmanību pievērš arī izglītības aizsardzībai pret uzbrukumiem un Drošu skolu deklarācijas ieviešanai, kas nodrošina drošas mācību telpas un vajadzības gadījumā nodrošina saikni ar specializētiem bērnu aizsardzības dienestiem. </a:t>
            </a:r>
          </a:p>
          <a:p>
            <a:pPr marL="285750" indent="-285750">
              <a:buFont typeface="Arial" panose="020B0604020202020204" pitchFamily="34" charset="0"/>
              <a:buChar char="•"/>
            </a:pPr>
            <a:endParaRPr lang="lv-LV" sz="1800" dirty="0"/>
          </a:p>
          <a:p>
            <a:pPr marL="285750" indent="-285750">
              <a:buFont typeface="Arial" panose="020B0604020202020204" pitchFamily="34" charset="0"/>
              <a:buChar char="•"/>
            </a:pPr>
            <a:r>
              <a:rPr lang="lv-LV" sz="1800" dirty="0"/>
              <a:t>Izglītoti bērni kļūst patstāvīgāki, un viņiem ir labākas lemtspējas par sev svarīgiem jautājumiem. Izglītība ir arī viens no labākajiem instrumentiem, lai ieguldītu miera, stabilitātes un ekonomiskās izaugsmes veicināšanā. </a:t>
            </a:r>
          </a:p>
          <a:p>
            <a:pPr marL="285750" indent="-285750">
              <a:buFont typeface="Arial" panose="020B0604020202020204" pitchFamily="34" charset="0"/>
              <a:buChar char="•"/>
            </a:pPr>
            <a:endParaRPr lang="lv-LV" sz="1800" dirty="0"/>
          </a:p>
          <a:p>
            <a:pPr marL="285750" indent="-285750">
              <a:buFont typeface="Arial" panose="020B0604020202020204" pitchFamily="34" charset="0"/>
              <a:buChar char="•"/>
            </a:pPr>
            <a:r>
              <a:rPr lang="lv-LV" sz="1800" dirty="0"/>
              <a:t>Gandrīz 12 miljoni bērnu ir ieguvēji no ES finansētajiem izglītības projektiem ārkārtas situācijās. </a:t>
            </a:r>
            <a:br>
              <a:rPr lang="en-GB" sz="1800" dirty="0"/>
            </a:br>
            <a:endParaRPr lang="en-GB" sz="1800" dirty="0">
              <a:latin typeface="+mn-lt"/>
              <a:cs typeface="Arial" panose="020B0604020202020204" pitchFamily="34" charset="0"/>
            </a:endParaRPr>
          </a:p>
        </p:txBody>
      </p:sp>
      <p:sp>
        <p:nvSpPr>
          <p:cNvPr id="2" name="Rectangle 1">
            <a:extLst>
              <a:ext uri="{FF2B5EF4-FFF2-40B4-BE49-F238E27FC236}">
                <a16:creationId xmlns:a16="http://schemas.microsoft.com/office/drawing/2014/main" id="{273DB859-EFB7-ECF5-16BC-79929DDE3982}"/>
              </a:ext>
            </a:extLst>
          </p:cNvPr>
          <p:cNvSpPr/>
          <p:nvPr/>
        </p:nvSpPr>
        <p:spPr>
          <a:xfrm>
            <a:off x="-44221" y="1"/>
            <a:ext cx="4110891" cy="3479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1">
            <a:extLst>
              <a:ext uri="{FF2B5EF4-FFF2-40B4-BE49-F238E27FC236}">
                <a16:creationId xmlns:a16="http://schemas.microsoft.com/office/drawing/2014/main" id="{CA770F46-4250-4062-07DC-DEE274EA0BDD}"/>
              </a:ext>
            </a:extLst>
          </p:cNvPr>
          <p:cNvSpPr txBox="1"/>
          <p:nvPr/>
        </p:nvSpPr>
        <p:spPr>
          <a:xfrm>
            <a:off x="545432" y="593325"/>
            <a:ext cx="3521239"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500" b="1" dirty="0">
                <a:solidFill>
                  <a:srgbClr val="FFFFFF"/>
                </a:solidFill>
                <a:latin typeface="Calibri" panose="020F0502020204030204" pitchFamily="34" charset="0"/>
                <a:cs typeface="Calibri" panose="020F0502020204030204" pitchFamily="34" charset="0"/>
              </a:rPr>
              <a:t>4. </a:t>
            </a:r>
            <a:r>
              <a:rPr lang="en-GB" sz="3500" b="1" dirty="0" err="1">
                <a:solidFill>
                  <a:srgbClr val="FFFFFF"/>
                </a:solidFill>
                <a:latin typeface="Calibri" panose="020F0502020204030204" pitchFamily="34" charset="0"/>
                <a:cs typeface="Calibri" panose="020F0502020204030204" pitchFamily="34" charset="0"/>
              </a:rPr>
              <a:t>Kā</a:t>
            </a:r>
            <a:r>
              <a:rPr lang="en-GB" sz="3500" b="1" dirty="0">
                <a:solidFill>
                  <a:srgbClr val="FFFFFF"/>
                </a:solidFill>
                <a:latin typeface="Calibri" panose="020F0502020204030204" pitchFamily="34" charset="0"/>
                <a:cs typeface="Calibri" panose="020F0502020204030204" pitchFamily="34" charset="0"/>
              </a:rPr>
              <a:t> ES </a:t>
            </a:r>
            <a:r>
              <a:rPr lang="en-GB" sz="3500" b="1" dirty="0" err="1">
                <a:solidFill>
                  <a:srgbClr val="FFFFFF"/>
                </a:solidFill>
                <a:latin typeface="Calibri" panose="020F0502020204030204" pitchFamily="34" charset="0"/>
                <a:cs typeface="Calibri" panose="020F0502020204030204" pitchFamily="34" charset="0"/>
              </a:rPr>
              <a:t>atbalsta</a:t>
            </a:r>
            <a:r>
              <a:rPr lang="en-GB" sz="3500" b="1" dirty="0">
                <a:solidFill>
                  <a:srgbClr val="FFFFFF"/>
                </a:solidFill>
                <a:latin typeface="Calibri" panose="020F0502020204030204" pitchFamily="34" charset="0"/>
                <a:cs typeface="Calibri" panose="020F0502020204030204" pitchFamily="34" charset="0"/>
              </a:rPr>
              <a:t> </a:t>
            </a:r>
            <a:r>
              <a:rPr lang="en-GB" sz="3500" b="1" dirty="0" err="1">
                <a:solidFill>
                  <a:srgbClr val="FFFFFF"/>
                </a:solidFill>
                <a:latin typeface="Calibri" panose="020F0502020204030204" pitchFamily="34" charset="0"/>
                <a:cs typeface="Calibri" panose="020F0502020204030204" pitchFamily="34" charset="0"/>
              </a:rPr>
              <a:t>izglītību</a:t>
            </a:r>
            <a:r>
              <a:rPr lang="en-GB" sz="3500" b="1" dirty="0">
                <a:solidFill>
                  <a:srgbClr val="FFFFFF"/>
                </a:solidFill>
                <a:latin typeface="Calibri" panose="020F0502020204030204" pitchFamily="34" charset="0"/>
                <a:cs typeface="Calibri" panose="020F0502020204030204" pitchFamily="34" charset="0"/>
              </a:rPr>
              <a:t> </a:t>
            </a:r>
            <a:r>
              <a:rPr lang="en-GB" sz="3500" b="1" dirty="0" err="1">
                <a:solidFill>
                  <a:srgbClr val="FFFFFF"/>
                </a:solidFill>
                <a:latin typeface="Calibri" panose="020F0502020204030204" pitchFamily="34" charset="0"/>
                <a:cs typeface="Calibri" panose="020F0502020204030204" pitchFamily="34" charset="0"/>
              </a:rPr>
              <a:t>humānās</a:t>
            </a:r>
            <a:r>
              <a:rPr lang="en-GB" sz="3500" b="1" dirty="0">
                <a:solidFill>
                  <a:srgbClr val="FFFFFF"/>
                </a:solidFill>
                <a:latin typeface="Calibri" panose="020F0502020204030204" pitchFamily="34" charset="0"/>
                <a:cs typeface="Calibri" panose="020F0502020204030204" pitchFamily="34" charset="0"/>
              </a:rPr>
              <a:t> </a:t>
            </a:r>
            <a:r>
              <a:rPr lang="en-GB" sz="3500" b="1" dirty="0" err="1">
                <a:solidFill>
                  <a:srgbClr val="FFFFFF"/>
                </a:solidFill>
                <a:latin typeface="Calibri" panose="020F0502020204030204" pitchFamily="34" charset="0"/>
                <a:cs typeface="Calibri" panose="020F0502020204030204" pitchFamily="34" charset="0"/>
              </a:rPr>
              <a:t>palīdzības</a:t>
            </a:r>
            <a:r>
              <a:rPr lang="en-GB" sz="3500" b="1" dirty="0">
                <a:solidFill>
                  <a:srgbClr val="FFFFFF"/>
                </a:solidFill>
                <a:latin typeface="Calibri" panose="020F0502020204030204" pitchFamily="34" charset="0"/>
                <a:cs typeface="Calibri" panose="020F0502020204030204" pitchFamily="34" charset="0"/>
              </a:rPr>
              <a:t> </a:t>
            </a:r>
            <a:r>
              <a:rPr lang="en-GB" sz="3500" b="1" dirty="0" err="1">
                <a:solidFill>
                  <a:srgbClr val="FFFFFF"/>
                </a:solidFill>
                <a:latin typeface="Calibri" panose="020F0502020204030204" pitchFamily="34" charset="0"/>
                <a:cs typeface="Calibri" panose="020F0502020204030204" pitchFamily="34" charset="0"/>
              </a:rPr>
              <a:t>kontekstā</a:t>
            </a:r>
            <a:r>
              <a:rPr lang="en-GB" sz="3500" b="1" dirty="0">
                <a:solidFill>
                  <a:srgbClr val="FFFFFF"/>
                </a:solidFill>
                <a:latin typeface="Calibri" panose="020F0502020204030204" pitchFamily="34" charset="0"/>
                <a:cs typeface="Calibri" panose="020F0502020204030204" pitchFamily="34" charset="0"/>
              </a:rPr>
              <a:t>?</a:t>
            </a:r>
          </a:p>
        </p:txBody>
      </p:sp>
      <p:pic>
        <p:nvPicPr>
          <p:cNvPr id="8" name="Image 7">
            <a:extLst>
              <a:ext uri="{FF2B5EF4-FFF2-40B4-BE49-F238E27FC236}">
                <a16:creationId xmlns:a16="http://schemas.microsoft.com/office/drawing/2014/main" id="{452EEECA-E483-DB3E-C40E-1F9D22F3E64E}"/>
              </a:ext>
            </a:extLst>
          </p:cNvPr>
          <p:cNvPicPr>
            <a:picLocks noChangeAspect="1"/>
          </p:cNvPicPr>
          <p:nvPr/>
        </p:nvPicPr>
        <p:blipFill rotWithShape="1">
          <a:blip r:embed="rId2"/>
          <a:srcRect r="21523"/>
          <a:stretch/>
        </p:blipFill>
        <p:spPr>
          <a:xfrm>
            <a:off x="-44222" y="3428999"/>
            <a:ext cx="4110891" cy="3492249"/>
          </a:xfrm>
          <a:prstGeom prst="rect">
            <a:avLst/>
          </a:prstGeom>
        </p:spPr>
      </p:pic>
    </p:spTree>
    <p:extLst>
      <p:ext uri="{BB962C8B-B14F-4D97-AF65-F5344CB8AC3E}">
        <p14:creationId xmlns:p14="http://schemas.microsoft.com/office/powerpoint/2010/main" val="4009067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45AEB3-B0F3-1DC0-077A-46F42B4D095F}"/>
              </a:ext>
            </a:extLst>
          </p:cNvPr>
          <p:cNvSpPr txBox="1">
            <a:spLocks/>
          </p:cNvSpPr>
          <p:nvPr/>
        </p:nvSpPr>
        <p:spPr>
          <a:xfrm>
            <a:off x="4403724" y="1675248"/>
            <a:ext cx="7419308" cy="439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lv-LV" sz="2000" dirty="0"/>
              <a:t>Kopā ar studentiem iepazīstieties ar stāstiem par Mariju, Hanānu un Soņu – trīs jaunām meitenēm no Burkinafaso, Ukrainas un Sīrijas, kuras pieprasa savas tiesības uz izglītību, lai arī kas notiktu (lejupielādējams no Rīkkopas). </a:t>
            </a:r>
          </a:p>
          <a:p>
            <a:pPr marL="342900" indent="-342900">
              <a:buFont typeface="Arial" panose="020B0604020202020204" pitchFamily="34" charset="0"/>
              <a:buChar char="•"/>
            </a:pPr>
            <a:endParaRPr lang="lv-LV" sz="2000" dirty="0"/>
          </a:p>
          <a:p>
            <a:pPr marL="342900" indent="-342900">
              <a:buFont typeface="Arial" panose="020B0604020202020204" pitchFamily="34" charset="0"/>
              <a:buChar char="•"/>
            </a:pPr>
            <a:r>
              <a:rPr lang="lv-LV" sz="2000" dirty="0"/>
              <a:t>Palīdziet studentiem izprast, ko tas viņiem nozīmē, un aiciniet viņus piedalīties video konkursā "Izglītība kustībā" (no 2023. gada 24. janvāra līdz 12. februārim). </a:t>
            </a:r>
          </a:p>
          <a:p>
            <a:pPr marL="342900" indent="-342900">
              <a:buFont typeface="Arial" panose="020B0604020202020204" pitchFamily="34" charset="0"/>
              <a:buChar char="•"/>
            </a:pPr>
            <a:endParaRPr lang="lv-LV" sz="2000" dirty="0"/>
          </a:p>
          <a:p>
            <a:pPr marL="342900" indent="-342900">
              <a:buFont typeface="Arial" panose="020B0604020202020204" pitchFamily="34" charset="0"/>
              <a:buChar char="•"/>
            </a:pPr>
            <a:r>
              <a:rPr lang="lv-LV" sz="2000" dirty="0"/>
              <a:t>Organizējiet dokumentālās filmas par #EducationNoMatterWhat Ukrainā demonstrēšanu savā izglītības iestādē un pārrunājiet to ar studentiem (no 2023. gada aprīļa vidus līdz decembrim). </a:t>
            </a:r>
            <a:endParaRPr lang="en-GB" sz="2000" dirty="0">
              <a:latin typeface="+mn-lt"/>
              <a:cs typeface="Arial" panose="020B0604020202020204" pitchFamily="34" charset="0"/>
            </a:endParaRPr>
          </a:p>
        </p:txBody>
      </p:sp>
      <p:sp>
        <p:nvSpPr>
          <p:cNvPr id="2" name="Rectangle 1">
            <a:extLst>
              <a:ext uri="{FF2B5EF4-FFF2-40B4-BE49-F238E27FC236}">
                <a16:creationId xmlns:a16="http://schemas.microsoft.com/office/drawing/2014/main" id="{273DB859-EFB7-ECF5-16BC-79929DDE3982}"/>
              </a:ext>
            </a:extLst>
          </p:cNvPr>
          <p:cNvSpPr/>
          <p:nvPr/>
        </p:nvSpPr>
        <p:spPr>
          <a:xfrm>
            <a:off x="-44221" y="1"/>
            <a:ext cx="4110891" cy="3479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1">
            <a:extLst>
              <a:ext uri="{FF2B5EF4-FFF2-40B4-BE49-F238E27FC236}">
                <a16:creationId xmlns:a16="http://schemas.microsoft.com/office/drawing/2014/main" id="{CA770F46-4250-4062-07DC-DEE274EA0BDD}"/>
              </a:ext>
            </a:extLst>
          </p:cNvPr>
          <p:cNvSpPr txBox="1"/>
          <p:nvPr/>
        </p:nvSpPr>
        <p:spPr>
          <a:xfrm>
            <a:off x="545432" y="593325"/>
            <a:ext cx="3521239" cy="17081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v-LV" sz="3500" b="1" dirty="0">
                <a:solidFill>
                  <a:srgbClr val="FFFFFF"/>
                </a:solidFill>
                <a:latin typeface="Calibri" panose="020F0502020204030204" pitchFamily="34" charset="0"/>
                <a:cs typeface="Calibri" panose="020F0502020204030204" pitchFamily="34" charset="0"/>
              </a:rPr>
              <a:t>5. Kā pasniedzēji var piedalīties šajā kampaņā? </a:t>
            </a:r>
            <a:endParaRPr lang="en-GB" sz="3500" b="1" dirty="0">
              <a:solidFill>
                <a:srgbClr val="FFFFFF"/>
              </a:solidFill>
              <a:latin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B3A4A60F-2628-D51A-DEEC-0A8E5A6E17FA}"/>
              </a:ext>
            </a:extLst>
          </p:cNvPr>
          <p:cNvPicPr>
            <a:picLocks noChangeAspect="1"/>
          </p:cNvPicPr>
          <p:nvPr/>
        </p:nvPicPr>
        <p:blipFill rotWithShape="1">
          <a:blip r:embed="rId2"/>
          <a:srcRect l="28154" r="20427"/>
          <a:stretch/>
        </p:blipFill>
        <p:spPr>
          <a:xfrm rot="16200000">
            <a:off x="130290" y="2921616"/>
            <a:ext cx="3761872" cy="4110892"/>
          </a:xfrm>
          <a:prstGeom prst="rect">
            <a:avLst/>
          </a:prstGeom>
        </p:spPr>
      </p:pic>
    </p:spTree>
    <p:extLst>
      <p:ext uri="{BB962C8B-B14F-4D97-AF65-F5344CB8AC3E}">
        <p14:creationId xmlns:p14="http://schemas.microsoft.com/office/powerpoint/2010/main" val="3744137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45AEB3-B0F3-1DC0-077A-46F42B4D095F}"/>
              </a:ext>
            </a:extLst>
          </p:cNvPr>
          <p:cNvSpPr txBox="1">
            <a:spLocks/>
          </p:cNvSpPr>
          <p:nvPr/>
        </p:nvSpPr>
        <p:spPr>
          <a:xfrm>
            <a:off x="4403724" y="1675248"/>
            <a:ext cx="7419308" cy="439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err="1"/>
              <a:t>Sadarbībā</a:t>
            </a:r>
            <a:r>
              <a:rPr lang="en-GB" sz="2000" b="1" dirty="0"/>
              <a:t> </a:t>
            </a:r>
            <a:r>
              <a:rPr lang="en-GB" sz="2000" b="1" dirty="0" err="1"/>
              <a:t>ar</a:t>
            </a:r>
            <a:r>
              <a:rPr lang="en-GB" sz="2000" b="1" dirty="0"/>
              <a:t> VICE World News 18-24 </a:t>
            </a:r>
            <a:r>
              <a:rPr lang="en-GB" sz="2000" b="1" dirty="0" err="1"/>
              <a:t>gadus</a:t>
            </a:r>
            <a:r>
              <a:rPr lang="en-GB" sz="2000" b="1" dirty="0"/>
              <a:t> </a:t>
            </a:r>
            <a:r>
              <a:rPr lang="en-GB" sz="2000" b="1" dirty="0" err="1"/>
              <a:t>veci</a:t>
            </a:r>
            <a:r>
              <a:rPr lang="en-GB" sz="2000" b="1" dirty="0"/>
              <a:t> </a:t>
            </a:r>
            <a:r>
              <a:rPr lang="en-GB" sz="2000" b="1" dirty="0" err="1"/>
              <a:t>studenti</a:t>
            </a:r>
            <a:r>
              <a:rPr lang="en-GB" sz="2000" b="1" dirty="0"/>
              <a:t> var </a:t>
            </a:r>
            <a:r>
              <a:rPr lang="en-GB" sz="2000" b="1" dirty="0" err="1"/>
              <a:t>piedalīties</a:t>
            </a:r>
            <a:r>
              <a:rPr lang="en-GB" sz="2000" b="1" dirty="0"/>
              <a:t> </a:t>
            </a:r>
            <a:r>
              <a:rPr lang="en-GB" sz="2000" b="1" dirty="0" err="1"/>
              <a:t>videoklipu</a:t>
            </a:r>
            <a:r>
              <a:rPr lang="en-GB" sz="2000" b="1" dirty="0"/>
              <a:t> </a:t>
            </a:r>
            <a:r>
              <a:rPr lang="en-GB" sz="2000" b="1" dirty="0" err="1"/>
              <a:t>konkursā</a:t>
            </a:r>
            <a:r>
              <a:rPr lang="en-GB" sz="2000" b="1" dirty="0"/>
              <a:t> "Education in Motion". </a:t>
            </a:r>
          </a:p>
          <a:p>
            <a:endParaRPr lang="en-GB" sz="2000" dirty="0"/>
          </a:p>
          <a:p>
            <a:r>
              <a:rPr lang="en-GB" sz="2000" dirty="0" err="1"/>
              <a:t>Studenti</a:t>
            </a:r>
            <a:r>
              <a:rPr lang="en-GB" sz="2000" dirty="0"/>
              <a:t> var </a:t>
            </a:r>
            <a:r>
              <a:rPr lang="en-GB" sz="2000" dirty="0" err="1"/>
              <a:t>izmantot</a:t>
            </a:r>
            <a:r>
              <a:rPr lang="en-GB" sz="2000" dirty="0"/>
              <a:t> </a:t>
            </a:r>
            <a:r>
              <a:rPr lang="en-GB" sz="2000" dirty="0" err="1"/>
              <a:t>savas</a:t>
            </a:r>
            <a:r>
              <a:rPr lang="en-GB" sz="2000" dirty="0"/>
              <a:t> </a:t>
            </a:r>
            <a:r>
              <a:rPr lang="en-GB" sz="2000" dirty="0" err="1"/>
              <a:t>radošās</a:t>
            </a:r>
            <a:r>
              <a:rPr lang="en-GB" sz="2000" dirty="0"/>
              <a:t> </a:t>
            </a:r>
            <a:r>
              <a:rPr lang="en-GB" sz="2000" dirty="0" err="1"/>
              <a:t>spējas</a:t>
            </a:r>
            <a:r>
              <a:rPr lang="en-GB" sz="2000" dirty="0"/>
              <a:t>, </a:t>
            </a:r>
            <a:r>
              <a:rPr lang="en-GB" sz="2000" dirty="0" err="1"/>
              <a:t>lai</a:t>
            </a:r>
            <a:r>
              <a:rPr lang="en-GB" sz="2000" dirty="0"/>
              <a:t> </a:t>
            </a:r>
            <a:r>
              <a:rPr lang="en-GB" sz="2000" dirty="0" err="1"/>
              <a:t>iesniegtu</a:t>
            </a:r>
            <a:r>
              <a:rPr lang="en-GB" sz="2000" dirty="0"/>
              <a:t> </a:t>
            </a:r>
            <a:r>
              <a:rPr lang="en-GB" sz="2000" dirty="0" err="1"/>
              <a:t>īsu</a:t>
            </a:r>
            <a:r>
              <a:rPr lang="en-GB" sz="2000" dirty="0"/>
              <a:t> video (ne </a:t>
            </a:r>
            <a:r>
              <a:rPr lang="en-GB" sz="2000" dirty="0" err="1"/>
              <a:t>ilgāku</a:t>
            </a:r>
            <a:r>
              <a:rPr lang="en-GB" sz="2000" dirty="0"/>
              <a:t> par 60 </a:t>
            </a:r>
            <a:r>
              <a:rPr lang="en-GB" sz="2000" dirty="0" err="1"/>
              <a:t>sekundēm</a:t>
            </a:r>
            <a:r>
              <a:rPr lang="en-GB" sz="2000" dirty="0"/>
              <a:t>): </a:t>
            </a:r>
          </a:p>
          <a:p>
            <a:endParaRPr lang="en-GB" sz="2000" dirty="0"/>
          </a:p>
          <a:p>
            <a:pPr marL="342900" indent="-342900">
              <a:buFont typeface="Arial" panose="020B0604020202020204" pitchFamily="34" charset="0"/>
              <a:buChar char="•"/>
            </a:pPr>
            <a:r>
              <a:rPr lang="en-GB" sz="2000" dirty="0" err="1"/>
              <a:t>paskaidrot</a:t>
            </a:r>
            <a:r>
              <a:rPr lang="en-GB" sz="2000" dirty="0"/>
              <a:t> </a:t>
            </a:r>
            <a:r>
              <a:rPr lang="en-GB" sz="2000" dirty="0" err="1"/>
              <a:t>savu</a:t>
            </a:r>
            <a:r>
              <a:rPr lang="en-GB" sz="2000" dirty="0"/>
              <a:t> </a:t>
            </a:r>
            <a:r>
              <a:rPr lang="en-GB" sz="2000" dirty="0" err="1"/>
              <a:t>personīgo</a:t>
            </a:r>
            <a:r>
              <a:rPr lang="en-GB" sz="2000" dirty="0"/>
              <a:t> </a:t>
            </a:r>
            <a:r>
              <a:rPr lang="en-GB" sz="2000" dirty="0" err="1"/>
              <a:t>skatījumu</a:t>
            </a:r>
            <a:r>
              <a:rPr lang="en-GB" sz="2000" dirty="0"/>
              <a:t> </a:t>
            </a:r>
            <a:r>
              <a:rPr lang="en-GB" sz="2000" dirty="0" err="1"/>
              <a:t>uz</a:t>
            </a:r>
            <a:r>
              <a:rPr lang="en-GB" sz="2000" dirty="0"/>
              <a:t> </a:t>
            </a:r>
            <a:r>
              <a:rPr lang="en-GB" sz="2000" dirty="0" err="1"/>
              <a:t>tematu</a:t>
            </a:r>
            <a:r>
              <a:rPr lang="en-GB" sz="2000" dirty="0"/>
              <a:t> "</a:t>
            </a:r>
            <a:r>
              <a:rPr lang="en-GB" sz="2000" dirty="0" err="1"/>
              <a:t>Izglītība</a:t>
            </a:r>
            <a:r>
              <a:rPr lang="en-GB" sz="2000" dirty="0"/>
              <a:t>, </a:t>
            </a:r>
            <a:r>
              <a:rPr lang="en-GB" sz="2000" dirty="0" err="1"/>
              <a:t>neatkarīgi</a:t>
            </a:r>
            <a:r>
              <a:rPr lang="en-GB" sz="2000" dirty="0"/>
              <a:t> no </a:t>
            </a:r>
            <a:r>
              <a:rPr lang="en-GB" sz="2000" dirty="0" err="1"/>
              <a:t>tā</a:t>
            </a:r>
            <a:r>
              <a:rPr lang="en-GB" sz="2000" dirty="0"/>
              <a:t>, </a:t>
            </a:r>
            <a:r>
              <a:rPr lang="en-GB" sz="2000" dirty="0" err="1"/>
              <a:t>kāda</a:t>
            </a:r>
            <a:r>
              <a:rPr lang="en-GB" sz="2000" dirty="0"/>
              <a:t> </a:t>
            </a:r>
            <a:r>
              <a:rPr lang="en-GB" sz="2000" dirty="0" err="1"/>
              <a:t>tā</a:t>
            </a:r>
            <a:r>
              <a:rPr lang="en-GB" sz="2000" dirty="0"/>
              <a:t> </a:t>
            </a:r>
            <a:r>
              <a:rPr lang="en-GB" sz="2000" dirty="0" err="1"/>
              <a:t>ir</a:t>
            </a:r>
            <a:r>
              <a:rPr lang="en-GB" sz="2000" dirty="0"/>
              <a:t> </a:t>
            </a:r>
            <a:r>
              <a:rPr lang="en-GB" sz="2000" dirty="0" err="1"/>
              <a:t>humānās</a:t>
            </a:r>
            <a:r>
              <a:rPr lang="en-GB" sz="2000" dirty="0"/>
              <a:t> </a:t>
            </a:r>
            <a:r>
              <a:rPr lang="en-GB" sz="2000" dirty="0" err="1"/>
              <a:t>palīdzības</a:t>
            </a:r>
            <a:r>
              <a:rPr lang="en-GB" sz="2000" dirty="0"/>
              <a:t> </a:t>
            </a:r>
            <a:r>
              <a:rPr lang="en-GB" sz="2000" dirty="0" err="1"/>
              <a:t>kontekstā</a:t>
            </a:r>
            <a:r>
              <a:rPr lang="en-GB" sz="2000" dirty="0"/>
              <a:t>”. </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err="1"/>
              <a:t>iesniegt</a:t>
            </a:r>
            <a:r>
              <a:rPr lang="en-GB" sz="2000" dirty="0"/>
              <a:t> </a:t>
            </a:r>
            <a:r>
              <a:rPr lang="en-GB" sz="2000" dirty="0" err="1"/>
              <a:t>savas</a:t>
            </a:r>
            <a:r>
              <a:rPr lang="en-GB" sz="2000" dirty="0"/>
              <a:t> </a:t>
            </a:r>
            <a:r>
              <a:rPr lang="en-GB" sz="2000" dirty="0" err="1"/>
              <a:t>filmas</a:t>
            </a:r>
            <a:r>
              <a:rPr lang="en-GB" sz="2000" dirty="0"/>
              <a:t> </a:t>
            </a:r>
            <a:r>
              <a:rPr lang="en-GB" sz="2000" dirty="0" err="1"/>
              <a:t>plānu</a:t>
            </a:r>
            <a:r>
              <a:rPr lang="en-GB" sz="2000" dirty="0"/>
              <a:t> – par ko </a:t>
            </a:r>
            <a:r>
              <a:rPr lang="en-GB" sz="2000" dirty="0" err="1"/>
              <a:t>būs</a:t>
            </a:r>
            <a:r>
              <a:rPr lang="en-GB" sz="2000" dirty="0"/>
              <a:t> </a:t>
            </a:r>
            <a:r>
              <a:rPr lang="en-GB" sz="2000" dirty="0" err="1"/>
              <a:t>dokumentālā</a:t>
            </a:r>
            <a:r>
              <a:rPr lang="en-GB" sz="2000" dirty="0"/>
              <a:t> </a:t>
            </a:r>
            <a:r>
              <a:rPr lang="en-GB" sz="2000" dirty="0" err="1"/>
              <a:t>filma</a:t>
            </a:r>
            <a:r>
              <a:rPr lang="en-GB" sz="2000" dirty="0"/>
              <a:t>?  </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err="1"/>
              <a:t>pārliecināt</a:t>
            </a:r>
            <a:r>
              <a:rPr lang="en-GB" sz="2000" dirty="0"/>
              <a:t> </a:t>
            </a:r>
            <a:r>
              <a:rPr lang="en-GB" sz="2000" dirty="0" err="1"/>
              <a:t>žūriju</a:t>
            </a:r>
            <a:r>
              <a:rPr lang="en-GB" sz="2000" dirty="0"/>
              <a:t>, </a:t>
            </a:r>
            <a:r>
              <a:rPr lang="en-GB" sz="2000" dirty="0" err="1"/>
              <a:t>kāpēc</a:t>
            </a:r>
            <a:r>
              <a:rPr lang="en-GB" sz="2000" dirty="0"/>
              <a:t> </a:t>
            </a:r>
            <a:r>
              <a:rPr lang="en-GB" sz="2000" dirty="0" err="1"/>
              <a:t>šis</a:t>
            </a:r>
            <a:r>
              <a:rPr lang="en-GB" sz="2000" dirty="0"/>
              <a:t> </a:t>
            </a:r>
            <a:r>
              <a:rPr lang="en-GB" sz="2000" dirty="0" err="1"/>
              <a:t>ievērojamais</a:t>
            </a:r>
            <a:r>
              <a:rPr lang="en-GB" sz="2000" dirty="0"/>
              <a:t> </a:t>
            </a:r>
            <a:r>
              <a:rPr lang="en-GB" sz="2000" dirty="0" err="1"/>
              <a:t>stāsts</a:t>
            </a:r>
            <a:r>
              <a:rPr lang="en-GB" sz="2000" dirty="0"/>
              <a:t> </a:t>
            </a:r>
            <a:r>
              <a:rPr lang="en-GB" sz="2000" dirty="0" err="1"/>
              <a:t>ir</a:t>
            </a:r>
            <a:r>
              <a:rPr lang="en-GB" sz="2000" dirty="0"/>
              <a:t> </a:t>
            </a:r>
            <a:r>
              <a:rPr lang="en-GB" sz="2000" dirty="0" err="1"/>
              <a:t>jāstāsta</a:t>
            </a:r>
            <a:r>
              <a:rPr lang="en-GB" sz="2000" dirty="0"/>
              <a:t>. </a:t>
            </a:r>
            <a:endParaRPr lang="en-GB" sz="2000" dirty="0">
              <a:latin typeface="+mn-lt"/>
              <a:cs typeface="Arial" panose="020B0604020202020204" pitchFamily="34" charset="0"/>
            </a:endParaRPr>
          </a:p>
        </p:txBody>
      </p:sp>
      <p:sp>
        <p:nvSpPr>
          <p:cNvPr id="2" name="Rectangle 1">
            <a:extLst>
              <a:ext uri="{FF2B5EF4-FFF2-40B4-BE49-F238E27FC236}">
                <a16:creationId xmlns:a16="http://schemas.microsoft.com/office/drawing/2014/main" id="{273DB859-EFB7-ECF5-16BC-79929DDE3982}"/>
              </a:ext>
            </a:extLst>
          </p:cNvPr>
          <p:cNvSpPr/>
          <p:nvPr/>
        </p:nvSpPr>
        <p:spPr>
          <a:xfrm>
            <a:off x="0" y="1"/>
            <a:ext cx="4066670" cy="3479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1">
            <a:extLst>
              <a:ext uri="{FF2B5EF4-FFF2-40B4-BE49-F238E27FC236}">
                <a16:creationId xmlns:a16="http://schemas.microsoft.com/office/drawing/2014/main" id="{CA770F46-4250-4062-07DC-DEE274EA0BDD}"/>
              </a:ext>
            </a:extLst>
          </p:cNvPr>
          <p:cNvSpPr txBox="1"/>
          <p:nvPr/>
        </p:nvSpPr>
        <p:spPr>
          <a:xfrm>
            <a:off x="545432" y="593325"/>
            <a:ext cx="3521239" cy="17081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v-LV" sz="3500" b="1" dirty="0">
                <a:solidFill>
                  <a:srgbClr val="FFFFFF"/>
                </a:solidFill>
                <a:latin typeface="Calibri" panose="020F0502020204030204" pitchFamily="34" charset="0"/>
                <a:cs typeface="Calibri" panose="020F0502020204030204" pitchFamily="34" charset="0"/>
              </a:rPr>
              <a:t>6. Kā studenti var piedalīties šajā kampaņā? </a:t>
            </a:r>
            <a:endParaRPr lang="en-GB" sz="3500" b="1" dirty="0">
              <a:solidFill>
                <a:srgbClr val="FFFFFF"/>
              </a:solidFill>
              <a:latin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B3A4A60F-2628-D51A-DEEC-0A8E5A6E17FA}"/>
              </a:ext>
            </a:extLst>
          </p:cNvPr>
          <p:cNvPicPr>
            <a:picLocks noChangeAspect="1"/>
          </p:cNvPicPr>
          <p:nvPr/>
        </p:nvPicPr>
        <p:blipFill rotWithShape="1">
          <a:blip r:embed="rId2"/>
          <a:srcRect t="20580" b="16434"/>
          <a:stretch/>
        </p:blipFill>
        <p:spPr>
          <a:xfrm>
            <a:off x="1" y="3015916"/>
            <a:ext cx="4066670" cy="3842084"/>
          </a:xfrm>
          <a:prstGeom prst="rect">
            <a:avLst/>
          </a:prstGeom>
        </p:spPr>
      </p:pic>
    </p:spTree>
    <p:extLst>
      <p:ext uri="{BB962C8B-B14F-4D97-AF65-F5344CB8AC3E}">
        <p14:creationId xmlns:p14="http://schemas.microsoft.com/office/powerpoint/2010/main" val="1373426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484039-2300-78E2-4806-E2C01627140F}"/>
              </a:ext>
            </a:extLst>
          </p:cNvPr>
          <p:cNvSpPr/>
          <p:nvPr/>
        </p:nvSpPr>
        <p:spPr>
          <a:xfrm>
            <a:off x="4403724" y="5480986"/>
            <a:ext cx="6941937" cy="71562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le 4">
            <a:extLst>
              <a:ext uri="{FF2B5EF4-FFF2-40B4-BE49-F238E27FC236}">
                <a16:creationId xmlns:a16="http://schemas.microsoft.com/office/drawing/2014/main" id="{E745AEB3-B0F3-1DC0-077A-46F42B4D095F}"/>
              </a:ext>
            </a:extLst>
          </p:cNvPr>
          <p:cNvSpPr txBox="1">
            <a:spLocks/>
          </p:cNvSpPr>
          <p:nvPr/>
        </p:nvSpPr>
        <p:spPr>
          <a:xfrm>
            <a:off x="4403723" y="1675248"/>
            <a:ext cx="7579729" cy="439553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dirty="0"/>
              <a:t>Video konkurss “Izglītība kustībā”:  </a:t>
            </a:r>
          </a:p>
          <a:p>
            <a:r>
              <a:rPr lang="lv-LV" sz="2000" b="1" dirty="0"/>
              <a:t> </a:t>
            </a:r>
          </a:p>
          <a:p>
            <a:pPr marL="342900" indent="-342900">
              <a:buFont typeface="Arial" panose="020B0604020202020204" pitchFamily="34" charset="0"/>
              <a:buChar char="•"/>
            </a:pPr>
            <a:r>
              <a:rPr lang="lv-LV" sz="2000" dirty="0"/>
              <a:t>profesionāla žūrija atlasīs 10 labākos pieteikumus un aicinās tos uzrakstīt kopsavilkumu. </a:t>
            </a:r>
          </a:p>
          <a:p>
            <a:pPr marL="342900" indent="-342900">
              <a:buFont typeface="Arial" panose="020B0604020202020204" pitchFamily="34" charset="0"/>
              <a:buChar char="•"/>
            </a:pPr>
            <a:endParaRPr lang="lv-LV" sz="2000" dirty="0"/>
          </a:p>
          <a:p>
            <a:pPr marL="342900" indent="-342900">
              <a:buFont typeface="Arial" panose="020B0604020202020204" pitchFamily="34" charset="0"/>
              <a:buChar char="•"/>
            </a:pPr>
            <a:r>
              <a:rPr lang="lv-LV" sz="2000" dirty="0"/>
              <a:t>žūrija, kuras sastāvā ir plašsaziņas līdzekļu, radošās, žurnālistikas un filmu nozares profesionāļi, izvērtēs un izvēlēsies uzvarētāju. </a:t>
            </a:r>
          </a:p>
          <a:p>
            <a:pPr marL="342900" indent="-342900">
              <a:buFont typeface="Arial" panose="020B0604020202020204" pitchFamily="34" charset="0"/>
              <a:buChar char="•"/>
            </a:pPr>
            <a:endParaRPr lang="lv-LV" sz="2000" dirty="0"/>
          </a:p>
          <a:p>
            <a:pPr marL="342900" indent="-342900">
              <a:buFont typeface="Arial" panose="020B0604020202020204" pitchFamily="34" charset="0"/>
              <a:buChar char="•"/>
            </a:pPr>
            <a:r>
              <a:rPr lang="lv-LV" sz="2000" dirty="0"/>
              <a:t>vienam veiksmīgajam dalībniekam būs iespēja sadarboties ar VICE, lai radītu filmu.  </a:t>
            </a:r>
          </a:p>
          <a:p>
            <a:pPr marL="342900" indent="-342900">
              <a:buFont typeface="Arial" panose="020B0604020202020204" pitchFamily="34" charset="0"/>
              <a:buChar char="•"/>
            </a:pPr>
            <a:endParaRPr lang="lv-LV" sz="2000" dirty="0"/>
          </a:p>
          <a:p>
            <a:pPr marL="342900" indent="-342900">
              <a:buFont typeface="Arial" panose="020B0604020202020204" pitchFamily="34" charset="0"/>
              <a:buChar char="•"/>
            </a:pPr>
            <a:r>
              <a:rPr lang="lv-LV" sz="2000" dirty="0"/>
              <a:t>5-10 minūšu dokumentālā filma par #EducationNoMatterWhat, pamatojoties uz paša uzvarētāja oriģinālo ideju.  </a:t>
            </a:r>
          </a:p>
          <a:p>
            <a:endParaRPr lang="lv-LV" sz="2000" b="1" dirty="0"/>
          </a:p>
          <a:p>
            <a:r>
              <a:rPr lang="lv-LV" sz="2000" dirty="0"/>
              <a:t> Lai iepazītos ar noteikumiem un nosacījumiem, lūdzu, apmeklējiet </a:t>
            </a:r>
            <a:r>
              <a:rPr lang="en-GB" sz="2000" dirty="0">
                <a:ea typeface="+mj-lt"/>
                <a:cs typeface="+mj-lt"/>
                <a:hlinkClick r:id="rId2"/>
              </a:rPr>
              <a:t>http://eueducationinmotion.vice.com/</a:t>
            </a:r>
            <a:r>
              <a:rPr lang="en-GB" sz="2000" dirty="0">
                <a:ea typeface="+mj-lt"/>
                <a:cs typeface="+mj-lt"/>
              </a:rPr>
              <a:t> </a:t>
            </a:r>
            <a:endParaRPr lang="en-GB" sz="2000" dirty="0">
              <a:latin typeface="+mn-lt"/>
              <a:cs typeface="Arial" panose="020B0604020202020204" pitchFamily="34" charset="0"/>
            </a:endParaRPr>
          </a:p>
        </p:txBody>
      </p:sp>
      <p:sp>
        <p:nvSpPr>
          <p:cNvPr id="9" name="Rectangle 8">
            <a:extLst>
              <a:ext uri="{FF2B5EF4-FFF2-40B4-BE49-F238E27FC236}">
                <a16:creationId xmlns:a16="http://schemas.microsoft.com/office/drawing/2014/main" id="{D94305FB-3CCC-338A-A6DE-8C3209420442}"/>
              </a:ext>
            </a:extLst>
          </p:cNvPr>
          <p:cNvSpPr/>
          <p:nvPr/>
        </p:nvSpPr>
        <p:spPr>
          <a:xfrm>
            <a:off x="0" y="1"/>
            <a:ext cx="4066670" cy="3479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xtBox 1">
            <a:extLst>
              <a:ext uri="{FF2B5EF4-FFF2-40B4-BE49-F238E27FC236}">
                <a16:creationId xmlns:a16="http://schemas.microsoft.com/office/drawing/2014/main" id="{045AEDAB-8C4D-6070-663C-AE466601E4EE}"/>
              </a:ext>
            </a:extLst>
          </p:cNvPr>
          <p:cNvSpPr txBox="1"/>
          <p:nvPr/>
        </p:nvSpPr>
        <p:spPr>
          <a:xfrm>
            <a:off x="545432" y="593325"/>
            <a:ext cx="3521239" cy="17081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v-LV" sz="3500" b="1" dirty="0">
                <a:solidFill>
                  <a:srgbClr val="FFFFFF"/>
                </a:solidFill>
                <a:latin typeface="Calibri" panose="020F0502020204030204" pitchFamily="34" charset="0"/>
                <a:cs typeface="Calibri" panose="020F0502020204030204" pitchFamily="34" charset="0"/>
              </a:rPr>
              <a:t>6. Kā studenti var piedalīties šajā kampaņā? </a:t>
            </a:r>
            <a:endParaRPr lang="en-GB" sz="3500" b="1" dirty="0">
              <a:solidFill>
                <a:srgbClr val="FFFFFF"/>
              </a:solidFill>
              <a:latin typeface="Calibri" panose="020F0502020204030204" pitchFamily="34" charset="0"/>
              <a:cs typeface="Calibri" panose="020F0502020204030204" pitchFamily="34" charset="0"/>
            </a:endParaRPr>
          </a:p>
        </p:txBody>
      </p:sp>
      <p:pic>
        <p:nvPicPr>
          <p:cNvPr id="11" name="Image 10">
            <a:extLst>
              <a:ext uri="{FF2B5EF4-FFF2-40B4-BE49-F238E27FC236}">
                <a16:creationId xmlns:a16="http://schemas.microsoft.com/office/drawing/2014/main" id="{5ED08F4A-792C-B870-9B5D-0065783106F8}"/>
              </a:ext>
            </a:extLst>
          </p:cNvPr>
          <p:cNvPicPr>
            <a:picLocks noChangeAspect="1"/>
          </p:cNvPicPr>
          <p:nvPr/>
        </p:nvPicPr>
        <p:blipFill rotWithShape="1">
          <a:blip r:embed="rId3"/>
          <a:srcRect t="20580" b="16434"/>
          <a:stretch/>
        </p:blipFill>
        <p:spPr>
          <a:xfrm>
            <a:off x="1" y="3015916"/>
            <a:ext cx="4066670" cy="3842084"/>
          </a:xfrm>
          <a:prstGeom prst="rect">
            <a:avLst/>
          </a:prstGeom>
        </p:spPr>
      </p:pic>
    </p:spTree>
    <p:extLst>
      <p:ext uri="{BB962C8B-B14F-4D97-AF65-F5344CB8AC3E}">
        <p14:creationId xmlns:p14="http://schemas.microsoft.com/office/powerpoint/2010/main" val="2670973217"/>
      </p:ext>
    </p:extLst>
  </p:cSld>
  <p:clrMapOvr>
    <a:masterClrMapping/>
  </p:clrMapOvr>
</p:sld>
</file>

<file path=ppt/theme/theme1.xml><?xml version="1.0" encoding="utf-8"?>
<a:theme xmlns:a="http://schemas.openxmlformats.org/drawingml/2006/main" name="Thème Offic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47099fc-9972-4a79-909d-1948d6d47905" xsi:nil="true"/>
    <lcf76f155ced4ddcb4097134ff3c332f xmlns="530f4067-7b78-49bd-a14a-92bd0307761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BD63E0C8C72FB46AD42C27F58BE8FF1" ma:contentTypeVersion="15" ma:contentTypeDescription="Create a new document." ma:contentTypeScope="" ma:versionID="d022ee091f7aeea9fadd2f96b31eecb0">
  <xsd:schema xmlns:xsd="http://www.w3.org/2001/XMLSchema" xmlns:xs="http://www.w3.org/2001/XMLSchema" xmlns:p="http://schemas.microsoft.com/office/2006/metadata/properties" xmlns:ns2="530f4067-7b78-49bd-a14a-92bd03077615" xmlns:ns3="647099fc-9972-4a79-909d-1948d6d47905" targetNamespace="http://schemas.microsoft.com/office/2006/metadata/properties" ma:root="true" ma:fieldsID="f0dc828b547f4b50cf0af32902033cd1" ns2:_="" ns3:_="">
    <xsd:import namespace="530f4067-7b78-49bd-a14a-92bd03077615"/>
    <xsd:import namespace="647099fc-9972-4a79-909d-1948d6d4790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0f4067-7b78-49bd-a14a-92bd030776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856f2ee-118d-42e8-91de-064c9a66b685"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47099fc-9972-4a79-909d-1948d6d4790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2" nillable="true" ma:displayName="Taxonomy Catch All Column" ma:hidden="true" ma:list="{151c5d0c-6009-4862-ae5f-0938dfc26537}" ma:internalName="TaxCatchAll" ma:showField="CatchAllData" ma:web="647099fc-9972-4a79-909d-1948d6d4790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F5BF25-A526-4268-B1C6-51BF4EA1221E}">
  <ds:schemaRefs>
    <ds:schemaRef ds:uri="http://schemas.microsoft.com/sharepoint/v3/contenttype/forms"/>
  </ds:schemaRefs>
</ds:datastoreItem>
</file>

<file path=customXml/itemProps2.xml><?xml version="1.0" encoding="utf-8"?>
<ds:datastoreItem xmlns:ds="http://schemas.openxmlformats.org/officeDocument/2006/customXml" ds:itemID="{56F5D640-135D-43A5-83FD-74EC80EDCCAE}">
  <ds:schemaRefs>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http://purl.org/dc/terms/"/>
    <ds:schemaRef ds:uri="http://www.w3.org/XML/1998/namespace"/>
    <ds:schemaRef ds:uri="http://schemas.microsoft.com/office/infopath/2007/PartnerControls"/>
    <ds:schemaRef ds:uri="647099fc-9972-4a79-909d-1948d6d47905"/>
    <ds:schemaRef ds:uri="530f4067-7b78-49bd-a14a-92bd03077615"/>
    <ds:schemaRef ds:uri="http://purl.org/dc/dcmitype/"/>
  </ds:schemaRefs>
</ds:datastoreItem>
</file>

<file path=customXml/itemProps3.xml><?xml version="1.0" encoding="utf-8"?>
<ds:datastoreItem xmlns:ds="http://schemas.openxmlformats.org/officeDocument/2006/customXml" ds:itemID="{AAEF4B12-31D1-49D5-A816-89AB88CD2C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0f4067-7b78-49bd-a14a-92bd03077615"/>
    <ds:schemaRef ds:uri="647099fc-9972-4a79-909d-1948d6d479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TotalTime>
  <Words>1008</Words>
  <Application>Microsoft Office PowerPoint</Application>
  <PresentationFormat>Widescreen</PresentationFormat>
  <Paragraphs>87</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Thème Office 2013 –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Bourgeois, Brigitte</dc:creator>
  <cp:lastModifiedBy>Lorandi, Federica</cp:lastModifiedBy>
  <cp:revision>11</cp:revision>
  <dcterms:created xsi:type="dcterms:W3CDTF">2022-12-21T17:12:52Z</dcterms:created>
  <dcterms:modified xsi:type="dcterms:W3CDTF">2023-01-18T16:36:02Z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0x0101006BD63E0C8C72FB46AD42C27F58BE8FF1</vt:lpwstr>
  </property>
  <property fmtid="{D5CDD505-2E9C-101B-9397-08002B2CF9AE}" pid="3" name="MediaServiceImageTags">
    <vt:lpwstr/>
  </property>
</Properties>
</file>